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</p:sldMasterIdLst>
  <p:notesMasterIdLst>
    <p:notesMasterId r:id="rId26"/>
  </p:notes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C8AD-C023-4DCA-9A1D-F8FD77184F24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AA8C-32C0-4BCB-8AF4-1915E1CC6F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94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EB320-143A-4CC5-8CAC-62915E6E29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47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67ED8-FA4B-EA4B-9410-412095DF8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1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67ED8-FA4B-EA4B-9410-412095DF8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5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i="1" dirty="0"/>
              <a:t>mCRC, metastatic colorectal cancer; MSI, microsatellite instability.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3D48E-CB22-493F-9E43-001A324F4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7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B3210-FFCA-934D-B735-E7ECA4BEB3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70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dMMR, mismatch repair deficient; ICI, immune checkpoint inhibitor; MSI-H, microsatellite instability‒high.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4DF14-1FF1-814E-B1A7-AE2EA3C22F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7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CRC, colorectal cancer; DoR, duration of response; </a:t>
            </a:r>
            <a:r>
              <a:rPr lang="en-US" b="0" i="1" dirty="0"/>
              <a:t>GEJ, </a:t>
            </a:r>
            <a:r>
              <a:rPr lang="en-US" sz="1200" b="0" i="1" dirty="0"/>
              <a:t>g</a:t>
            </a:r>
            <a:r>
              <a:rPr lang="en-US" altLang="en-US" sz="1200" b="0" i="1" dirty="0"/>
              <a:t>astroesophageal j</a:t>
            </a:r>
            <a:r>
              <a:rPr lang="en-US" altLang="en-US" sz="1200" i="1" dirty="0"/>
              <a:t>unction; </a:t>
            </a:r>
            <a:r>
              <a:rPr lang="en-US" i="1" dirty="0"/>
              <a:t>GI, gastrointestinal; IHC, immunohistochemistry; mCRC, metastatic colorectal cancer;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ORR, overall response rate; OS,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survival; </a:t>
            </a:r>
            <a:r>
              <a:rPr lang="en-US" altLang="en-US" i="1" dirty="0">
                <a:latin typeface="Arial" panose="020B0604020202020204" pitchFamily="34" charset="0"/>
              </a:rPr>
              <a:t>PFS, progression-free survival; PR, partial response</a:t>
            </a:r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2E08D-14BB-4767-B36A-B89CB2793F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0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CRC, colorectal cancer; GI, gastrointestinal; GIST, gastrointestinal stromal tumor; PD, progressive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1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DoR, duration of response; IRC, independent review committee; ORR, overall response rate; pCR, pathologic complete response; PFS, progression-free survival.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D004E0B-7C5E-7741-A37B-BA1F2DFA2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CDF3EE6-4C41-5A46-91DA-128B77578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>
                <a:latin typeface="Arial" panose="020B0604020202020204" pitchFamily="34" charset="0"/>
              </a:rPr>
              <a:t>CRC, colorectal cancer; CT, chemotherapy; ORR, overall response rate.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91A99C02-4335-DB45-834C-3BC52D5A3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507AF-462E-FB42-9E9F-8A40D7B668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0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67ED8-FA4B-EA4B-9410-412095DF8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7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5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28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27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85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7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09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28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621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92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39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51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40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967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9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759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8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205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45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622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903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8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326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436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07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331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200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1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05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21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1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1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1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7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525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C91B-8B51-4566-B04D-BA83D4E1715A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B73E-592C-429D-B994-91E0CC7AA4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317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779703"/>
            <a:ext cx="10566400" cy="3352800"/>
          </a:xfrm>
        </p:spPr>
        <p:txBody>
          <a:bodyPr/>
          <a:lstStyle/>
          <a:p>
            <a:r>
              <a:rPr lang="cs-CZ" sz="6000" b="1" dirty="0"/>
              <a:t>Léčba CRC na základě více či méně obvyklých biomarkerů 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T. Svoboda</a:t>
            </a:r>
          </a:p>
        </p:txBody>
      </p:sp>
    </p:spTree>
    <p:extLst>
      <p:ext uri="{BB962C8B-B14F-4D97-AF65-F5344CB8AC3E}">
        <p14:creationId xmlns:p14="http://schemas.microsoft.com/office/powerpoint/2010/main" val="53239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1EE85F7-C908-441F-B2F3-C382A2B66EA1}"/>
              </a:ext>
            </a:extLst>
          </p:cNvPr>
          <p:cNvGrpSpPr/>
          <p:nvPr/>
        </p:nvGrpSpPr>
        <p:grpSpPr>
          <a:xfrm>
            <a:off x="930618" y="2541008"/>
            <a:ext cx="182881" cy="2768600"/>
            <a:chOff x="934719" y="2529840"/>
            <a:chExt cx="182881" cy="276860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E42D205-D27C-4716-96D7-757FBBFCC06D}"/>
                </a:ext>
              </a:extLst>
            </p:cNvPr>
            <p:cNvSpPr/>
            <p:nvPr/>
          </p:nvSpPr>
          <p:spPr bwMode="auto">
            <a:xfrm>
              <a:off x="944880" y="2529840"/>
              <a:ext cx="162559" cy="2768600"/>
            </a:xfrm>
            <a:custGeom>
              <a:avLst/>
              <a:gdLst>
                <a:gd name="connsiteX0" fmla="*/ 0 w 203200"/>
                <a:gd name="connsiteY0" fmla="*/ 0 h 2875280"/>
                <a:gd name="connsiteX1" fmla="*/ 0 w 203200"/>
                <a:gd name="connsiteY1" fmla="*/ 2875280 h 2875280"/>
                <a:gd name="connsiteX2" fmla="*/ 203200 w 203200"/>
                <a:gd name="connsiteY2" fmla="*/ 2875280 h 287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2875280">
                  <a:moveTo>
                    <a:pt x="0" y="0"/>
                  </a:moveTo>
                  <a:lnTo>
                    <a:pt x="0" y="2875280"/>
                  </a:lnTo>
                  <a:lnTo>
                    <a:pt x="203200" y="287528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F1741F-7B20-46A0-B9FC-9F248209BF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19" y="3131820"/>
              <a:ext cx="1828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B44270-EA8A-4823-A30B-094B279711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19" y="4221430"/>
              <a:ext cx="1828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53CEFD-4A07-4F11-BEDD-94651EC5C86C}"/>
              </a:ext>
            </a:extLst>
          </p:cNvPr>
          <p:cNvSpPr/>
          <p:nvPr/>
        </p:nvSpPr>
        <p:spPr bwMode="auto">
          <a:xfrm>
            <a:off x="715037" y="1601208"/>
            <a:ext cx="1836999" cy="9398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Gastric and Esophageal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D3CF20-BF35-4C32-875C-06BC104BEE7C}"/>
              </a:ext>
            </a:extLst>
          </p:cNvPr>
          <p:cNvSpPr/>
          <p:nvPr/>
        </p:nvSpPr>
        <p:spPr bwMode="auto">
          <a:xfrm>
            <a:off x="1103339" y="2718808"/>
            <a:ext cx="1448697" cy="848360"/>
          </a:xfrm>
          <a:prstGeom prst="rect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MMR/MSI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F71AF-6D32-4B52-910E-642857F521C0}"/>
              </a:ext>
            </a:extLst>
          </p:cNvPr>
          <p:cNvSpPr/>
          <p:nvPr/>
        </p:nvSpPr>
        <p:spPr bwMode="auto">
          <a:xfrm>
            <a:off x="1103339" y="3808639"/>
            <a:ext cx="1448697" cy="848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HER2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3A6A35-EC47-4544-96BF-96953E7F1D2D}"/>
              </a:ext>
            </a:extLst>
          </p:cNvPr>
          <p:cNvSpPr/>
          <p:nvPr/>
        </p:nvSpPr>
        <p:spPr bwMode="auto">
          <a:xfrm>
            <a:off x="1103338" y="4898470"/>
            <a:ext cx="1448697" cy="848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PD-L1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4CF2BD-2BF7-4244-8D8F-092A3F81E9FA}"/>
              </a:ext>
            </a:extLst>
          </p:cNvPr>
          <p:cNvGrpSpPr/>
          <p:nvPr/>
        </p:nvGrpSpPr>
        <p:grpSpPr>
          <a:xfrm>
            <a:off x="3206679" y="2551168"/>
            <a:ext cx="182881" cy="1709270"/>
            <a:chOff x="934719" y="2529840"/>
            <a:chExt cx="182881" cy="170927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3426F0-62E2-43EA-8255-6B7B8396402C}"/>
                </a:ext>
              </a:extLst>
            </p:cNvPr>
            <p:cNvSpPr/>
            <p:nvPr/>
          </p:nvSpPr>
          <p:spPr bwMode="auto">
            <a:xfrm>
              <a:off x="944880" y="2529840"/>
              <a:ext cx="162559" cy="1709270"/>
            </a:xfrm>
            <a:custGeom>
              <a:avLst/>
              <a:gdLst>
                <a:gd name="connsiteX0" fmla="*/ 0 w 203200"/>
                <a:gd name="connsiteY0" fmla="*/ 0 h 2875280"/>
                <a:gd name="connsiteX1" fmla="*/ 0 w 203200"/>
                <a:gd name="connsiteY1" fmla="*/ 2875280 h 2875280"/>
                <a:gd name="connsiteX2" fmla="*/ 203200 w 203200"/>
                <a:gd name="connsiteY2" fmla="*/ 2875280 h 287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2875280">
                  <a:moveTo>
                    <a:pt x="0" y="0"/>
                  </a:moveTo>
                  <a:lnTo>
                    <a:pt x="0" y="2875280"/>
                  </a:lnTo>
                  <a:lnTo>
                    <a:pt x="203200" y="287528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9CA135-B398-4551-BBAF-F5B2BC31F7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19" y="3153336"/>
              <a:ext cx="1828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C800822-1A00-469D-B78B-EED06668DB4B}"/>
              </a:ext>
            </a:extLst>
          </p:cNvPr>
          <p:cNvSpPr/>
          <p:nvPr/>
        </p:nvSpPr>
        <p:spPr bwMode="auto">
          <a:xfrm>
            <a:off x="2991098" y="1611368"/>
            <a:ext cx="1836999" cy="9398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Biliary Tract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39A9BC-414F-4188-96BC-7B89F24529EF}"/>
              </a:ext>
            </a:extLst>
          </p:cNvPr>
          <p:cNvSpPr/>
          <p:nvPr/>
        </p:nvSpPr>
        <p:spPr bwMode="auto">
          <a:xfrm>
            <a:off x="3379400" y="2728968"/>
            <a:ext cx="1448697" cy="848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FGFR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fusion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C4830-26EE-4B20-98C0-76C09533150F}"/>
              </a:ext>
            </a:extLst>
          </p:cNvPr>
          <p:cNvSpPr/>
          <p:nvPr/>
        </p:nvSpPr>
        <p:spPr bwMode="auto">
          <a:xfrm>
            <a:off x="3379400" y="3818799"/>
            <a:ext cx="1448697" cy="8483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IDH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6B78A1-9C15-4FBC-8909-F34DC8AC3E53}"/>
              </a:ext>
            </a:extLst>
          </p:cNvPr>
          <p:cNvGrpSpPr/>
          <p:nvPr/>
        </p:nvGrpSpPr>
        <p:grpSpPr>
          <a:xfrm>
            <a:off x="5428736" y="2541008"/>
            <a:ext cx="182881" cy="1709270"/>
            <a:chOff x="934719" y="2529840"/>
            <a:chExt cx="182881" cy="170927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4EC1FF-363A-4BE5-89BC-8C86DC054520}"/>
                </a:ext>
              </a:extLst>
            </p:cNvPr>
            <p:cNvSpPr/>
            <p:nvPr/>
          </p:nvSpPr>
          <p:spPr bwMode="auto">
            <a:xfrm>
              <a:off x="944880" y="2529840"/>
              <a:ext cx="162559" cy="1709270"/>
            </a:xfrm>
            <a:custGeom>
              <a:avLst/>
              <a:gdLst>
                <a:gd name="connsiteX0" fmla="*/ 0 w 203200"/>
                <a:gd name="connsiteY0" fmla="*/ 0 h 2875280"/>
                <a:gd name="connsiteX1" fmla="*/ 0 w 203200"/>
                <a:gd name="connsiteY1" fmla="*/ 2875280 h 2875280"/>
                <a:gd name="connsiteX2" fmla="*/ 203200 w 203200"/>
                <a:gd name="connsiteY2" fmla="*/ 2875280 h 287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2875280">
                  <a:moveTo>
                    <a:pt x="0" y="0"/>
                  </a:moveTo>
                  <a:lnTo>
                    <a:pt x="0" y="2875280"/>
                  </a:lnTo>
                  <a:lnTo>
                    <a:pt x="203200" y="287528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55FBDA-9676-45DF-B8F7-280B9A06ED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19" y="3153336"/>
              <a:ext cx="1828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E50B411-A8AC-47CB-97EC-ADCB60CE7395}"/>
              </a:ext>
            </a:extLst>
          </p:cNvPr>
          <p:cNvSpPr/>
          <p:nvPr/>
        </p:nvSpPr>
        <p:spPr bwMode="auto">
          <a:xfrm>
            <a:off x="5213155" y="1601208"/>
            <a:ext cx="1836999" cy="939800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Pancreatic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2F946A-88ED-42FC-BEA1-1DD97D338E89}"/>
              </a:ext>
            </a:extLst>
          </p:cNvPr>
          <p:cNvSpPr/>
          <p:nvPr/>
        </p:nvSpPr>
        <p:spPr bwMode="auto">
          <a:xfrm>
            <a:off x="5601457" y="2718808"/>
            <a:ext cx="1448697" cy="848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BRCA1/2, PALB2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C4D01B-849D-4A01-A853-E2BCC0CDECFA}"/>
              </a:ext>
            </a:extLst>
          </p:cNvPr>
          <p:cNvSpPr/>
          <p:nvPr/>
        </p:nvSpPr>
        <p:spPr bwMode="auto">
          <a:xfrm>
            <a:off x="5601457" y="3808639"/>
            <a:ext cx="1448697" cy="848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DNA repair aberrations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B755A6-4637-4D19-B5D9-58AC451DF029}"/>
              </a:ext>
            </a:extLst>
          </p:cNvPr>
          <p:cNvGrpSpPr/>
          <p:nvPr/>
        </p:nvGrpSpPr>
        <p:grpSpPr>
          <a:xfrm>
            <a:off x="7656441" y="2541008"/>
            <a:ext cx="182881" cy="2768600"/>
            <a:chOff x="934719" y="2529840"/>
            <a:chExt cx="182881" cy="27686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4C4EC56-858B-4FCB-8E11-0179E25CF2E4}"/>
                </a:ext>
              </a:extLst>
            </p:cNvPr>
            <p:cNvSpPr/>
            <p:nvPr/>
          </p:nvSpPr>
          <p:spPr bwMode="auto">
            <a:xfrm>
              <a:off x="944880" y="2529840"/>
              <a:ext cx="162559" cy="2768600"/>
            </a:xfrm>
            <a:custGeom>
              <a:avLst/>
              <a:gdLst>
                <a:gd name="connsiteX0" fmla="*/ 0 w 203200"/>
                <a:gd name="connsiteY0" fmla="*/ 0 h 2875280"/>
                <a:gd name="connsiteX1" fmla="*/ 0 w 203200"/>
                <a:gd name="connsiteY1" fmla="*/ 2875280 h 2875280"/>
                <a:gd name="connsiteX2" fmla="*/ 203200 w 203200"/>
                <a:gd name="connsiteY2" fmla="*/ 2875280 h 287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2875280">
                  <a:moveTo>
                    <a:pt x="0" y="0"/>
                  </a:moveTo>
                  <a:lnTo>
                    <a:pt x="0" y="2875280"/>
                  </a:lnTo>
                  <a:lnTo>
                    <a:pt x="203200" y="287528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9621F9-4A9F-4038-8BFD-5727522EC7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19" y="3131820"/>
              <a:ext cx="1828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B66F5E-C672-479E-82F2-1B6D369EB6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4719" y="4221430"/>
              <a:ext cx="18288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71603D4-078A-4D05-B625-966702300C98}"/>
              </a:ext>
            </a:extLst>
          </p:cNvPr>
          <p:cNvSpPr/>
          <p:nvPr/>
        </p:nvSpPr>
        <p:spPr bwMode="auto">
          <a:xfrm>
            <a:off x="7440860" y="1601208"/>
            <a:ext cx="1836999" cy="939800"/>
          </a:xfrm>
          <a:prstGeom prst="rect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Colorectal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30C925-D789-4175-B2E5-3408C0732B76}"/>
              </a:ext>
            </a:extLst>
          </p:cNvPr>
          <p:cNvSpPr/>
          <p:nvPr/>
        </p:nvSpPr>
        <p:spPr bwMode="auto">
          <a:xfrm>
            <a:off x="7829162" y="2718808"/>
            <a:ext cx="1448697" cy="848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MMR/MSI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FE4F1D-E412-4CF8-A864-F704DA656FA8}"/>
              </a:ext>
            </a:extLst>
          </p:cNvPr>
          <p:cNvSpPr/>
          <p:nvPr/>
        </p:nvSpPr>
        <p:spPr bwMode="auto">
          <a:xfrm>
            <a:off x="7829162" y="3808639"/>
            <a:ext cx="1448697" cy="848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RAS/RAF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BD0542-B841-43C5-BA95-A06379FEEE05}"/>
              </a:ext>
            </a:extLst>
          </p:cNvPr>
          <p:cNvSpPr/>
          <p:nvPr/>
        </p:nvSpPr>
        <p:spPr bwMode="auto">
          <a:xfrm>
            <a:off x="7829161" y="4898470"/>
            <a:ext cx="1448697" cy="848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HER2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C98087B-2CC5-4261-AF9C-95998911063D}"/>
              </a:ext>
            </a:extLst>
          </p:cNvPr>
          <p:cNvSpPr/>
          <p:nvPr/>
        </p:nvSpPr>
        <p:spPr bwMode="auto">
          <a:xfrm>
            <a:off x="9870518" y="2541007"/>
            <a:ext cx="193044" cy="2608706"/>
          </a:xfrm>
          <a:custGeom>
            <a:avLst/>
            <a:gdLst>
              <a:gd name="connsiteX0" fmla="*/ 0 w 203200"/>
              <a:gd name="connsiteY0" fmla="*/ 0 h 2875280"/>
              <a:gd name="connsiteX1" fmla="*/ 0 w 203200"/>
              <a:gd name="connsiteY1" fmla="*/ 2875280 h 2875280"/>
              <a:gd name="connsiteX2" fmla="*/ 203200 w 203200"/>
              <a:gd name="connsiteY2" fmla="*/ 2875280 h 287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2875280">
                <a:moveTo>
                  <a:pt x="0" y="0"/>
                </a:moveTo>
                <a:lnTo>
                  <a:pt x="0" y="2875280"/>
                </a:lnTo>
                <a:lnTo>
                  <a:pt x="203200" y="287528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979311-B2E2-48C4-A9FF-3A750372A206}"/>
              </a:ext>
            </a:extLst>
          </p:cNvPr>
          <p:cNvSpPr/>
          <p:nvPr/>
        </p:nvSpPr>
        <p:spPr bwMode="auto">
          <a:xfrm>
            <a:off x="9665100" y="1601208"/>
            <a:ext cx="1836999" cy="939800"/>
          </a:xfrm>
          <a:prstGeom prst="rect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Agnostic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397408-65C3-460A-9CA4-B5767FB3BA6F}"/>
              </a:ext>
            </a:extLst>
          </p:cNvPr>
          <p:cNvSpPr/>
          <p:nvPr/>
        </p:nvSpPr>
        <p:spPr bwMode="auto">
          <a:xfrm>
            <a:off x="10053402" y="2718808"/>
            <a:ext cx="1448697" cy="487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MMR/MSI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D32D8F-CB57-45BF-9370-4A886D7A2ADE}"/>
              </a:ext>
            </a:extLst>
          </p:cNvPr>
          <p:cNvSpPr/>
          <p:nvPr/>
        </p:nvSpPr>
        <p:spPr bwMode="auto">
          <a:xfrm>
            <a:off x="10053402" y="3348916"/>
            <a:ext cx="1448697" cy="778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Actionable fusion,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incl.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NTRK, RET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05CADA-9BC2-4F6A-AF11-64714ACC4955}"/>
              </a:ext>
            </a:extLst>
          </p:cNvPr>
          <p:cNvSpPr/>
          <p:nvPr/>
        </p:nvSpPr>
        <p:spPr bwMode="auto">
          <a:xfrm>
            <a:off x="10053401" y="4254412"/>
            <a:ext cx="1448697" cy="487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TMB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15B445-8A8B-489C-AE4C-3AEDA792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Biomarkers in GI Cancers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57C8C4-2ADA-409B-4F07-0E1FFE01A47E}"/>
              </a:ext>
            </a:extLst>
          </p:cNvPr>
          <p:cNvSpPr/>
          <p:nvPr/>
        </p:nvSpPr>
        <p:spPr bwMode="auto">
          <a:xfrm>
            <a:off x="10053401" y="4878214"/>
            <a:ext cx="1448697" cy="487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BRAF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V600E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855A85-93A6-1682-65A1-C1F0277CCC15}"/>
              </a:ext>
            </a:extLst>
          </p:cNvPr>
          <p:cNvCxnSpPr>
            <a:cxnSpLocks/>
          </p:cNvCxnSpPr>
          <p:nvPr/>
        </p:nvCxnSpPr>
        <p:spPr bwMode="auto">
          <a:xfrm>
            <a:off x="9881964" y="3746004"/>
            <a:ext cx="1828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A5A9E3-5E6B-6E82-FE69-643D23D15595}"/>
              </a:ext>
            </a:extLst>
          </p:cNvPr>
          <p:cNvCxnSpPr>
            <a:cxnSpLocks/>
          </p:cNvCxnSpPr>
          <p:nvPr/>
        </p:nvCxnSpPr>
        <p:spPr bwMode="auto">
          <a:xfrm>
            <a:off x="9870520" y="4490934"/>
            <a:ext cx="1828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88BAC7-1D73-DE6D-A333-F29373AA9536}"/>
              </a:ext>
            </a:extLst>
          </p:cNvPr>
          <p:cNvCxnSpPr>
            <a:cxnSpLocks/>
          </p:cNvCxnSpPr>
          <p:nvPr/>
        </p:nvCxnSpPr>
        <p:spPr bwMode="auto">
          <a:xfrm>
            <a:off x="9870520" y="2984003"/>
            <a:ext cx="1828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339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Influences Treatment Choices in mCRC?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8116063" y="4790217"/>
            <a:ext cx="1546655" cy="597383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Quality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life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9039005" y="4095854"/>
            <a:ext cx="1546655" cy="597383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 preference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9995172" y="4817349"/>
            <a:ext cx="1546655" cy="597383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Toxicity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profile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92368" y="4543356"/>
            <a:ext cx="1575229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burden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2458924" y="4547347"/>
            <a:ext cx="1575229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Resectability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530138" y="5178154"/>
            <a:ext cx="1575229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location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253859" y="3947188"/>
            <a:ext cx="2226768" cy="359019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characteristics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312698" y="1610677"/>
            <a:ext cx="1992757" cy="597384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 characteristics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11812" y="3120172"/>
            <a:ext cx="1574096" cy="35901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06416" y="2430350"/>
            <a:ext cx="1574096" cy="35901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Comorbidities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2477888" y="2295341"/>
            <a:ext cx="1574096" cy="59738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 adjuvant treatment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2451100" y="3026943"/>
            <a:ext cx="1574096" cy="59738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Performance status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2949615" y="5889220"/>
            <a:ext cx="6262686" cy="3930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Therapy tailored according to individual patient needs 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8842731" y="1600200"/>
            <a:ext cx="1944060" cy="597383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Molecular characteristics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8118563" y="2340626"/>
            <a:ext cx="1546656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RAS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9982908" y="2322072"/>
            <a:ext cx="1546656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BRAF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8116065" y="2880711"/>
            <a:ext cx="1562447" cy="362158"/>
          </a:xfrm>
          <a:prstGeom prst="roundRect">
            <a:avLst>
              <a:gd name="adj" fmla="val 19093"/>
            </a:avLst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MSI-high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9982908" y="2821618"/>
            <a:ext cx="1546656" cy="426600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HER2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268579" y="2890885"/>
            <a:ext cx="3654842" cy="5182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1L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943129" y="3409388"/>
            <a:ext cx="2305747" cy="5182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2L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5519566" y="3927892"/>
            <a:ext cx="1152873" cy="5182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3L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5765419" y="4445551"/>
            <a:ext cx="658785" cy="51822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4L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4322674" y="2590319"/>
            <a:ext cx="149169" cy="230051"/>
            <a:chOff x="3593333" y="1335032"/>
            <a:chExt cx="198892" cy="306735"/>
          </a:xfrm>
        </p:grpSpPr>
        <p:sp>
          <p:nvSpPr>
            <p:cNvPr id="133" name="Freeform 5"/>
            <p:cNvSpPr>
              <a:spLocks noEditPoints="1"/>
            </p:cNvSpPr>
            <p:nvPr/>
          </p:nvSpPr>
          <p:spPr bwMode="auto">
            <a:xfrm>
              <a:off x="359333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34" name="Freeform 6"/>
            <p:cNvSpPr>
              <a:spLocks/>
            </p:cNvSpPr>
            <p:nvPr/>
          </p:nvSpPr>
          <p:spPr bwMode="auto">
            <a:xfrm>
              <a:off x="3640131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35" name="Freeform 7"/>
            <p:cNvSpPr>
              <a:spLocks/>
            </p:cNvSpPr>
            <p:nvPr/>
          </p:nvSpPr>
          <p:spPr bwMode="auto">
            <a:xfrm>
              <a:off x="3654430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499577" y="2582209"/>
            <a:ext cx="149169" cy="236132"/>
            <a:chOff x="3818223" y="1324222"/>
            <a:chExt cx="198892" cy="314843"/>
          </a:xfrm>
        </p:grpSpPr>
        <p:sp>
          <p:nvSpPr>
            <p:cNvPr id="137" name="Freeform 12"/>
            <p:cNvSpPr>
              <a:spLocks noEditPoints="1"/>
            </p:cNvSpPr>
            <p:nvPr/>
          </p:nvSpPr>
          <p:spPr bwMode="auto">
            <a:xfrm>
              <a:off x="381822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38" name="Freeform 16"/>
            <p:cNvSpPr>
              <a:spLocks/>
            </p:cNvSpPr>
            <p:nvPr/>
          </p:nvSpPr>
          <p:spPr bwMode="auto">
            <a:xfrm>
              <a:off x="3836422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39" name="Rectangle 17"/>
            <p:cNvSpPr>
              <a:spLocks noChangeArrowheads="1"/>
            </p:cNvSpPr>
            <p:nvPr/>
          </p:nvSpPr>
          <p:spPr bwMode="auto">
            <a:xfrm>
              <a:off x="3872821" y="1582312"/>
              <a:ext cx="44198" cy="567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40" name="Rectangle 18"/>
            <p:cNvSpPr>
              <a:spLocks noChangeArrowheads="1"/>
            </p:cNvSpPr>
            <p:nvPr/>
          </p:nvSpPr>
          <p:spPr bwMode="auto">
            <a:xfrm>
              <a:off x="3923519" y="1582312"/>
              <a:ext cx="42899" cy="567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41" name="Freeform 19"/>
            <p:cNvSpPr>
              <a:spLocks/>
            </p:cNvSpPr>
            <p:nvPr/>
          </p:nvSpPr>
          <p:spPr bwMode="auto">
            <a:xfrm>
              <a:off x="3875421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42" name="Freeform 21"/>
            <p:cNvSpPr>
              <a:spLocks/>
            </p:cNvSpPr>
            <p:nvPr/>
          </p:nvSpPr>
          <p:spPr bwMode="auto">
            <a:xfrm>
              <a:off x="3881921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676480" y="2590319"/>
            <a:ext cx="149169" cy="230051"/>
            <a:chOff x="4048201" y="1335032"/>
            <a:chExt cx="198892" cy="306735"/>
          </a:xfrm>
        </p:grpSpPr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404820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4094999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1" name="Freeform 7"/>
            <p:cNvSpPr>
              <a:spLocks/>
            </p:cNvSpPr>
            <p:nvPr/>
          </p:nvSpPr>
          <p:spPr bwMode="auto">
            <a:xfrm>
              <a:off x="4109298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853383" y="2582209"/>
            <a:ext cx="149169" cy="236132"/>
            <a:chOff x="4273091" y="1324222"/>
            <a:chExt cx="198892" cy="314843"/>
          </a:xfrm>
        </p:grpSpPr>
        <p:sp>
          <p:nvSpPr>
            <p:cNvPr id="163" name="Freeform 12"/>
            <p:cNvSpPr>
              <a:spLocks noEditPoints="1"/>
            </p:cNvSpPr>
            <p:nvPr/>
          </p:nvSpPr>
          <p:spPr bwMode="auto">
            <a:xfrm>
              <a:off x="427309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4" name="Freeform 16"/>
            <p:cNvSpPr>
              <a:spLocks/>
            </p:cNvSpPr>
            <p:nvPr/>
          </p:nvSpPr>
          <p:spPr bwMode="auto">
            <a:xfrm>
              <a:off x="4291290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5" name="Rectangle 17"/>
            <p:cNvSpPr>
              <a:spLocks noChangeArrowheads="1"/>
            </p:cNvSpPr>
            <p:nvPr/>
          </p:nvSpPr>
          <p:spPr bwMode="auto">
            <a:xfrm>
              <a:off x="4327689" y="1582312"/>
              <a:ext cx="44198" cy="567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6" name="Rectangle 18"/>
            <p:cNvSpPr>
              <a:spLocks noChangeArrowheads="1"/>
            </p:cNvSpPr>
            <p:nvPr/>
          </p:nvSpPr>
          <p:spPr bwMode="auto">
            <a:xfrm>
              <a:off x="4378387" y="1582312"/>
              <a:ext cx="42899" cy="567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7" name="Freeform 19"/>
            <p:cNvSpPr>
              <a:spLocks/>
            </p:cNvSpPr>
            <p:nvPr/>
          </p:nvSpPr>
          <p:spPr bwMode="auto">
            <a:xfrm>
              <a:off x="4330289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auto">
            <a:xfrm>
              <a:off x="4336789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153126" y="2590319"/>
            <a:ext cx="149169" cy="230051"/>
            <a:chOff x="7395116" y="1335032"/>
            <a:chExt cx="198892" cy="306735"/>
          </a:xfrm>
        </p:grpSpPr>
        <p:sp>
          <p:nvSpPr>
            <p:cNvPr id="170" name="Freeform 5"/>
            <p:cNvSpPr>
              <a:spLocks noEditPoints="1"/>
            </p:cNvSpPr>
            <p:nvPr/>
          </p:nvSpPr>
          <p:spPr bwMode="auto">
            <a:xfrm>
              <a:off x="739511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71" name="Freeform 6"/>
            <p:cNvSpPr>
              <a:spLocks/>
            </p:cNvSpPr>
            <p:nvPr/>
          </p:nvSpPr>
          <p:spPr bwMode="auto">
            <a:xfrm>
              <a:off x="7441914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72" name="Freeform 7"/>
            <p:cNvSpPr>
              <a:spLocks/>
            </p:cNvSpPr>
            <p:nvPr/>
          </p:nvSpPr>
          <p:spPr bwMode="auto">
            <a:xfrm>
              <a:off x="7456213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330029" y="2582209"/>
            <a:ext cx="149169" cy="236132"/>
            <a:chOff x="7620006" y="1324222"/>
            <a:chExt cx="198892" cy="314843"/>
          </a:xfrm>
        </p:grpSpPr>
        <p:sp>
          <p:nvSpPr>
            <p:cNvPr id="174" name="Freeform 12"/>
            <p:cNvSpPr>
              <a:spLocks noEditPoints="1"/>
            </p:cNvSpPr>
            <p:nvPr/>
          </p:nvSpPr>
          <p:spPr bwMode="auto">
            <a:xfrm>
              <a:off x="762000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5" name="Freeform 16"/>
            <p:cNvSpPr>
              <a:spLocks/>
            </p:cNvSpPr>
            <p:nvPr/>
          </p:nvSpPr>
          <p:spPr bwMode="auto">
            <a:xfrm>
              <a:off x="7638205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6" name="Rectangle 17"/>
            <p:cNvSpPr>
              <a:spLocks noChangeArrowheads="1"/>
            </p:cNvSpPr>
            <p:nvPr/>
          </p:nvSpPr>
          <p:spPr bwMode="auto">
            <a:xfrm>
              <a:off x="7674604" y="1582312"/>
              <a:ext cx="44198" cy="567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7" name="Rectangle 18"/>
            <p:cNvSpPr>
              <a:spLocks noChangeArrowheads="1"/>
            </p:cNvSpPr>
            <p:nvPr/>
          </p:nvSpPr>
          <p:spPr bwMode="auto">
            <a:xfrm>
              <a:off x="7725302" y="1582312"/>
              <a:ext cx="42899" cy="567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8" name="Freeform 19"/>
            <p:cNvSpPr>
              <a:spLocks/>
            </p:cNvSpPr>
            <p:nvPr/>
          </p:nvSpPr>
          <p:spPr bwMode="auto">
            <a:xfrm>
              <a:off x="7677204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9" name="Freeform 21"/>
            <p:cNvSpPr>
              <a:spLocks/>
            </p:cNvSpPr>
            <p:nvPr/>
          </p:nvSpPr>
          <p:spPr bwMode="auto">
            <a:xfrm>
              <a:off x="7683704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06932" y="2590319"/>
            <a:ext cx="149169" cy="230051"/>
            <a:chOff x="7849984" y="1335032"/>
            <a:chExt cx="198892" cy="306735"/>
          </a:xfrm>
        </p:grpSpPr>
        <p:sp>
          <p:nvSpPr>
            <p:cNvPr id="181" name="Freeform 5"/>
            <p:cNvSpPr>
              <a:spLocks noEditPoints="1"/>
            </p:cNvSpPr>
            <p:nvPr/>
          </p:nvSpPr>
          <p:spPr bwMode="auto">
            <a:xfrm>
              <a:off x="784998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2" name="Freeform 6"/>
            <p:cNvSpPr>
              <a:spLocks/>
            </p:cNvSpPr>
            <p:nvPr/>
          </p:nvSpPr>
          <p:spPr bwMode="auto">
            <a:xfrm>
              <a:off x="7896782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3" name="Freeform 7"/>
            <p:cNvSpPr>
              <a:spLocks/>
            </p:cNvSpPr>
            <p:nvPr/>
          </p:nvSpPr>
          <p:spPr bwMode="auto">
            <a:xfrm>
              <a:off x="7911081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683829" y="2582209"/>
            <a:ext cx="149169" cy="236132"/>
            <a:chOff x="8074874" y="1324222"/>
            <a:chExt cx="198892" cy="314843"/>
          </a:xfrm>
        </p:grpSpPr>
        <p:sp>
          <p:nvSpPr>
            <p:cNvPr id="185" name="Freeform 12"/>
            <p:cNvSpPr>
              <a:spLocks noEditPoints="1"/>
            </p:cNvSpPr>
            <p:nvPr/>
          </p:nvSpPr>
          <p:spPr bwMode="auto">
            <a:xfrm>
              <a:off x="807487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6" name="Freeform 16"/>
            <p:cNvSpPr>
              <a:spLocks/>
            </p:cNvSpPr>
            <p:nvPr/>
          </p:nvSpPr>
          <p:spPr bwMode="auto">
            <a:xfrm>
              <a:off x="8093073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7" name="Rectangle 17"/>
            <p:cNvSpPr>
              <a:spLocks noChangeArrowheads="1"/>
            </p:cNvSpPr>
            <p:nvPr/>
          </p:nvSpPr>
          <p:spPr bwMode="auto">
            <a:xfrm>
              <a:off x="8129472" y="1582312"/>
              <a:ext cx="44198" cy="56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8" name="Rectangle 18"/>
            <p:cNvSpPr>
              <a:spLocks noChangeArrowheads="1"/>
            </p:cNvSpPr>
            <p:nvPr/>
          </p:nvSpPr>
          <p:spPr bwMode="auto">
            <a:xfrm>
              <a:off x="8180170" y="1582312"/>
              <a:ext cx="42899" cy="56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9" name="Freeform 19"/>
            <p:cNvSpPr>
              <a:spLocks/>
            </p:cNvSpPr>
            <p:nvPr/>
          </p:nvSpPr>
          <p:spPr bwMode="auto">
            <a:xfrm>
              <a:off x="8132072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90" name="Freeform 21"/>
            <p:cNvSpPr>
              <a:spLocks/>
            </p:cNvSpPr>
            <p:nvPr/>
          </p:nvSpPr>
          <p:spPr bwMode="auto">
            <a:xfrm>
              <a:off x="8138572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445513" y="2590319"/>
            <a:ext cx="149169" cy="230051"/>
            <a:chOff x="6444671" y="1335032"/>
            <a:chExt cx="198892" cy="306735"/>
          </a:xfrm>
        </p:grpSpPr>
        <p:sp>
          <p:nvSpPr>
            <p:cNvPr id="192" name="Freeform 5"/>
            <p:cNvSpPr>
              <a:spLocks noEditPoints="1"/>
            </p:cNvSpPr>
            <p:nvPr/>
          </p:nvSpPr>
          <p:spPr bwMode="auto">
            <a:xfrm>
              <a:off x="644467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6491469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6505768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622416" y="2582209"/>
            <a:ext cx="149169" cy="236132"/>
            <a:chOff x="6669561" y="1324222"/>
            <a:chExt cx="198892" cy="314843"/>
          </a:xfrm>
        </p:grpSpPr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666956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7" name="Freeform 16"/>
            <p:cNvSpPr>
              <a:spLocks/>
            </p:cNvSpPr>
            <p:nvPr/>
          </p:nvSpPr>
          <p:spPr bwMode="auto">
            <a:xfrm>
              <a:off x="6687760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8" name="Rectangle 17"/>
            <p:cNvSpPr>
              <a:spLocks noChangeArrowheads="1"/>
            </p:cNvSpPr>
            <p:nvPr/>
          </p:nvSpPr>
          <p:spPr bwMode="auto">
            <a:xfrm>
              <a:off x="6724159" y="1582312"/>
              <a:ext cx="44198" cy="5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9" name="Rectangle 18"/>
            <p:cNvSpPr>
              <a:spLocks noChangeArrowheads="1"/>
            </p:cNvSpPr>
            <p:nvPr/>
          </p:nvSpPr>
          <p:spPr bwMode="auto">
            <a:xfrm>
              <a:off x="6774857" y="1582312"/>
              <a:ext cx="42899" cy="5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0" name="Freeform 19"/>
            <p:cNvSpPr>
              <a:spLocks/>
            </p:cNvSpPr>
            <p:nvPr/>
          </p:nvSpPr>
          <p:spPr bwMode="auto">
            <a:xfrm>
              <a:off x="6726759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1" name="Freeform 21"/>
            <p:cNvSpPr>
              <a:spLocks/>
            </p:cNvSpPr>
            <p:nvPr/>
          </p:nvSpPr>
          <p:spPr bwMode="auto">
            <a:xfrm>
              <a:off x="6733259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799319" y="2590319"/>
            <a:ext cx="149169" cy="230051"/>
            <a:chOff x="6899539" y="1335032"/>
            <a:chExt cx="198892" cy="306735"/>
          </a:xfrm>
        </p:grpSpPr>
        <p:sp>
          <p:nvSpPr>
            <p:cNvPr id="203" name="Freeform 5"/>
            <p:cNvSpPr>
              <a:spLocks noEditPoints="1"/>
            </p:cNvSpPr>
            <p:nvPr/>
          </p:nvSpPr>
          <p:spPr bwMode="auto">
            <a:xfrm>
              <a:off x="689953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4" name="Freeform 6"/>
            <p:cNvSpPr>
              <a:spLocks/>
            </p:cNvSpPr>
            <p:nvPr/>
          </p:nvSpPr>
          <p:spPr bwMode="auto">
            <a:xfrm>
              <a:off x="6946337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5" name="Freeform 7"/>
            <p:cNvSpPr>
              <a:spLocks/>
            </p:cNvSpPr>
            <p:nvPr/>
          </p:nvSpPr>
          <p:spPr bwMode="auto">
            <a:xfrm>
              <a:off x="6960636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6976222" y="2582209"/>
            <a:ext cx="149169" cy="236132"/>
            <a:chOff x="7124429" y="1324222"/>
            <a:chExt cx="198892" cy="314843"/>
          </a:xfrm>
        </p:grpSpPr>
        <p:sp>
          <p:nvSpPr>
            <p:cNvPr id="207" name="Freeform 12"/>
            <p:cNvSpPr>
              <a:spLocks noEditPoints="1"/>
            </p:cNvSpPr>
            <p:nvPr/>
          </p:nvSpPr>
          <p:spPr bwMode="auto">
            <a:xfrm>
              <a:off x="712442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8" name="Freeform 16"/>
            <p:cNvSpPr>
              <a:spLocks/>
            </p:cNvSpPr>
            <p:nvPr/>
          </p:nvSpPr>
          <p:spPr bwMode="auto">
            <a:xfrm>
              <a:off x="714262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9" name="Rectangle 17"/>
            <p:cNvSpPr>
              <a:spLocks noChangeArrowheads="1"/>
            </p:cNvSpPr>
            <p:nvPr/>
          </p:nvSpPr>
          <p:spPr bwMode="auto">
            <a:xfrm>
              <a:off x="7179027" y="1582312"/>
              <a:ext cx="44198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0" name="Rectangle 18"/>
            <p:cNvSpPr>
              <a:spLocks noChangeArrowheads="1"/>
            </p:cNvSpPr>
            <p:nvPr/>
          </p:nvSpPr>
          <p:spPr bwMode="auto">
            <a:xfrm>
              <a:off x="7229725" y="1582312"/>
              <a:ext cx="42899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1" name="Freeform 19"/>
            <p:cNvSpPr>
              <a:spLocks/>
            </p:cNvSpPr>
            <p:nvPr/>
          </p:nvSpPr>
          <p:spPr bwMode="auto">
            <a:xfrm>
              <a:off x="718162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2" name="Freeform 21"/>
            <p:cNvSpPr>
              <a:spLocks/>
            </p:cNvSpPr>
            <p:nvPr/>
          </p:nvSpPr>
          <p:spPr bwMode="auto">
            <a:xfrm>
              <a:off x="718812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737900" y="2590319"/>
            <a:ext cx="149169" cy="230051"/>
            <a:chOff x="5494225" y="1335032"/>
            <a:chExt cx="198892" cy="306735"/>
          </a:xfrm>
        </p:grpSpPr>
        <p:sp>
          <p:nvSpPr>
            <p:cNvPr id="214" name="Freeform 5"/>
            <p:cNvSpPr>
              <a:spLocks noEditPoints="1"/>
            </p:cNvSpPr>
            <p:nvPr/>
          </p:nvSpPr>
          <p:spPr bwMode="auto">
            <a:xfrm>
              <a:off x="5494225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5541023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6" name="Freeform 7"/>
            <p:cNvSpPr>
              <a:spLocks/>
            </p:cNvSpPr>
            <p:nvPr/>
          </p:nvSpPr>
          <p:spPr bwMode="auto">
            <a:xfrm>
              <a:off x="5555322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914803" y="2582209"/>
            <a:ext cx="149169" cy="236132"/>
            <a:chOff x="5719115" y="1324222"/>
            <a:chExt cx="198892" cy="314843"/>
          </a:xfrm>
        </p:grpSpPr>
        <p:sp>
          <p:nvSpPr>
            <p:cNvPr id="218" name="Freeform 12"/>
            <p:cNvSpPr>
              <a:spLocks noEditPoints="1"/>
            </p:cNvSpPr>
            <p:nvPr/>
          </p:nvSpPr>
          <p:spPr bwMode="auto">
            <a:xfrm>
              <a:off x="5719115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9" name="Freeform 16"/>
            <p:cNvSpPr>
              <a:spLocks/>
            </p:cNvSpPr>
            <p:nvPr/>
          </p:nvSpPr>
          <p:spPr bwMode="auto">
            <a:xfrm>
              <a:off x="5737314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0" name="Rectangle 17"/>
            <p:cNvSpPr>
              <a:spLocks noChangeArrowheads="1"/>
            </p:cNvSpPr>
            <p:nvPr/>
          </p:nvSpPr>
          <p:spPr bwMode="auto">
            <a:xfrm>
              <a:off x="5773713" y="1582312"/>
              <a:ext cx="44198" cy="567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1" name="Rectangle 18"/>
            <p:cNvSpPr>
              <a:spLocks noChangeArrowheads="1"/>
            </p:cNvSpPr>
            <p:nvPr/>
          </p:nvSpPr>
          <p:spPr bwMode="auto">
            <a:xfrm>
              <a:off x="5824411" y="1582312"/>
              <a:ext cx="42899" cy="567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2" name="Freeform 19"/>
            <p:cNvSpPr>
              <a:spLocks/>
            </p:cNvSpPr>
            <p:nvPr/>
          </p:nvSpPr>
          <p:spPr bwMode="auto">
            <a:xfrm>
              <a:off x="5776313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3" name="Freeform 21"/>
            <p:cNvSpPr>
              <a:spLocks/>
            </p:cNvSpPr>
            <p:nvPr/>
          </p:nvSpPr>
          <p:spPr bwMode="auto">
            <a:xfrm>
              <a:off x="5782813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091706" y="2590319"/>
            <a:ext cx="149169" cy="230051"/>
            <a:chOff x="5949093" y="1335032"/>
            <a:chExt cx="198892" cy="306735"/>
          </a:xfrm>
        </p:grpSpPr>
        <p:sp>
          <p:nvSpPr>
            <p:cNvPr id="225" name="Freeform 5"/>
            <p:cNvSpPr>
              <a:spLocks noEditPoints="1"/>
            </p:cNvSpPr>
            <p:nvPr/>
          </p:nvSpPr>
          <p:spPr bwMode="auto">
            <a:xfrm>
              <a:off x="594909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6" name="Freeform 6"/>
            <p:cNvSpPr>
              <a:spLocks/>
            </p:cNvSpPr>
            <p:nvPr/>
          </p:nvSpPr>
          <p:spPr bwMode="auto">
            <a:xfrm>
              <a:off x="5995891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7" name="Freeform 7"/>
            <p:cNvSpPr>
              <a:spLocks/>
            </p:cNvSpPr>
            <p:nvPr/>
          </p:nvSpPr>
          <p:spPr bwMode="auto">
            <a:xfrm>
              <a:off x="6010190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268609" y="2582209"/>
            <a:ext cx="149169" cy="236132"/>
            <a:chOff x="6173983" y="1324222"/>
            <a:chExt cx="198892" cy="314843"/>
          </a:xfrm>
        </p:grpSpPr>
        <p:sp>
          <p:nvSpPr>
            <p:cNvPr id="229" name="Freeform 12"/>
            <p:cNvSpPr>
              <a:spLocks noEditPoints="1"/>
            </p:cNvSpPr>
            <p:nvPr/>
          </p:nvSpPr>
          <p:spPr bwMode="auto">
            <a:xfrm>
              <a:off x="617398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0" name="Freeform 16"/>
            <p:cNvSpPr>
              <a:spLocks/>
            </p:cNvSpPr>
            <p:nvPr/>
          </p:nvSpPr>
          <p:spPr bwMode="auto">
            <a:xfrm>
              <a:off x="6192182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1" name="Rectangle 17"/>
            <p:cNvSpPr>
              <a:spLocks noChangeArrowheads="1"/>
            </p:cNvSpPr>
            <p:nvPr/>
          </p:nvSpPr>
          <p:spPr bwMode="auto">
            <a:xfrm>
              <a:off x="6228581" y="1582312"/>
              <a:ext cx="44198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2" name="Rectangle 18"/>
            <p:cNvSpPr>
              <a:spLocks noChangeArrowheads="1"/>
            </p:cNvSpPr>
            <p:nvPr/>
          </p:nvSpPr>
          <p:spPr bwMode="auto">
            <a:xfrm>
              <a:off x="6279279" y="1582312"/>
              <a:ext cx="42899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3" name="Freeform 19"/>
            <p:cNvSpPr>
              <a:spLocks/>
            </p:cNvSpPr>
            <p:nvPr/>
          </p:nvSpPr>
          <p:spPr bwMode="auto">
            <a:xfrm>
              <a:off x="6231181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4" name="Freeform 21"/>
            <p:cNvSpPr>
              <a:spLocks/>
            </p:cNvSpPr>
            <p:nvPr/>
          </p:nvSpPr>
          <p:spPr bwMode="auto">
            <a:xfrm>
              <a:off x="6237681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030287" y="2590319"/>
            <a:ext cx="149169" cy="230051"/>
            <a:chOff x="4543779" y="1335032"/>
            <a:chExt cx="198892" cy="306735"/>
          </a:xfrm>
        </p:grpSpPr>
        <p:sp>
          <p:nvSpPr>
            <p:cNvPr id="236" name="Freeform 5"/>
            <p:cNvSpPr>
              <a:spLocks noEditPoints="1"/>
            </p:cNvSpPr>
            <p:nvPr/>
          </p:nvSpPr>
          <p:spPr bwMode="auto">
            <a:xfrm>
              <a:off x="454377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7" name="Freeform 6"/>
            <p:cNvSpPr>
              <a:spLocks/>
            </p:cNvSpPr>
            <p:nvPr/>
          </p:nvSpPr>
          <p:spPr bwMode="auto">
            <a:xfrm>
              <a:off x="4590577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4604876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5207190" y="2582209"/>
            <a:ext cx="149169" cy="236132"/>
            <a:chOff x="4768669" y="1324222"/>
            <a:chExt cx="198892" cy="314843"/>
          </a:xfrm>
        </p:grpSpPr>
        <p:sp>
          <p:nvSpPr>
            <p:cNvPr id="240" name="Freeform 12"/>
            <p:cNvSpPr>
              <a:spLocks noEditPoints="1"/>
            </p:cNvSpPr>
            <p:nvPr/>
          </p:nvSpPr>
          <p:spPr bwMode="auto">
            <a:xfrm>
              <a:off x="476866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1" name="Freeform 16"/>
            <p:cNvSpPr>
              <a:spLocks/>
            </p:cNvSpPr>
            <p:nvPr/>
          </p:nvSpPr>
          <p:spPr bwMode="auto">
            <a:xfrm>
              <a:off x="478686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2" name="Rectangle 17"/>
            <p:cNvSpPr>
              <a:spLocks noChangeArrowheads="1"/>
            </p:cNvSpPr>
            <p:nvPr/>
          </p:nvSpPr>
          <p:spPr bwMode="auto">
            <a:xfrm>
              <a:off x="4823267" y="1582312"/>
              <a:ext cx="44198" cy="567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3" name="Rectangle 18"/>
            <p:cNvSpPr>
              <a:spLocks noChangeArrowheads="1"/>
            </p:cNvSpPr>
            <p:nvPr/>
          </p:nvSpPr>
          <p:spPr bwMode="auto">
            <a:xfrm>
              <a:off x="4873965" y="1582312"/>
              <a:ext cx="42899" cy="567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4" name="Freeform 19"/>
            <p:cNvSpPr>
              <a:spLocks/>
            </p:cNvSpPr>
            <p:nvPr/>
          </p:nvSpPr>
          <p:spPr bwMode="auto">
            <a:xfrm>
              <a:off x="482586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5" name="Freeform 21"/>
            <p:cNvSpPr>
              <a:spLocks/>
            </p:cNvSpPr>
            <p:nvPr/>
          </p:nvSpPr>
          <p:spPr bwMode="auto">
            <a:xfrm>
              <a:off x="483236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384093" y="2590319"/>
            <a:ext cx="149169" cy="230051"/>
            <a:chOff x="4998647" y="1335032"/>
            <a:chExt cx="198892" cy="306735"/>
          </a:xfrm>
        </p:grpSpPr>
        <p:sp>
          <p:nvSpPr>
            <p:cNvPr id="247" name="Freeform 5"/>
            <p:cNvSpPr>
              <a:spLocks noEditPoints="1"/>
            </p:cNvSpPr>
            <p:nvPr/>
          </p:nvSpPr>
          <p:spPr bwMode="auto">
            <a:xfrm>
              <a:off x="4998647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8" name="Freeform 6"/>
            <p:cNvSpPr>
              <a:spLocks/>
            </p:cNvSpPr>
            <p:nvPr/>
          </p:nvSpPr>
          <p:spPr bwMode="auto">
            <a:xfrm>
              <a:off x="5045445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9" name="Freeform 7"/>
            <p:cNvSpPr>
              <a:spLocks/>
            </p:cNvSpPr>
            <p:nvPr/>
          </p:nvSpPr>
          <p:spPr bwMode="auto">
            <a:xfrm>
              <a:off x="5059744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560996" y="2582209"/>
            <a:ext cx="149169" cy="236132"/>
            <a:chOff x="5223537" y="1324222"/>
            <a:chExt cx="198892" cy="314843"/>
          </a:xfrm>
        </p:grpSpPr>
        <p:sp>
          <p:nvSpPr>
            <p:cNvPr id="251" name="Freeform 12"/>
            <p:cNvSpPr>
              <a:spLocks noEditPoints="1"/>
            </p:cNvSpPr>
            <p:nvPr/>
          </p:nvSpPr>
          <p:spPr bwMode="auto">
            <a:xfrm>
              <a:off x="5223537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2" name="Freeform 16"/>
            <p:cNvSpPr>
              <a:spLocks/>
            </p:cNvSpPr>
            <p:nvPr/>
          </p:nvSpPr>
          <p:spPr bwMode="auto">
            <a:xfrm>
              <a:off x="5241736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3" name="Rectangle 17"/>
            <p:cNvSpPr>
              <a:spLocks noChangeArrowheads="1"/>
            </p:cNvSpPr>
            <p:nvPr/>
          </p:nvSpPr>
          <p:spPr bwMode="auto">
            <a:xfrm>
              <a:off x="5278135" y="1582312"/>
              <a:ext cx="44198" cy="567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4" name="Rectangle 18"/>
            <p:cNvSpPr>
              <a:spLocks noChangeArrowheads="1"/>
            </p:cNvSpPr>
            <p:nvPr/>
          </p:nvSpPr>
          <p:spPr bwMode="auto">
            <a:xfrm>
              <a:off x="5328833" y="1582312"/>
              <a:ext cx="42899" cy="567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5" name="Freeform 19"/>
            <p:cNvSpPr>
              <a:spLocks/>
            </p:cNvSpPr>
            <p:nvPr/>
          </p:nvSpPr>
          <p:spPr bwMode="auto">
            <a:xfrm>
              <a:off x="5280735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6" name="Freeform 21"/>
            <p:cNvSpPr>
              <a:spLocks/>
            </p:cNvSpPr>
            <p:nvPr/>
          </p:nvSpPr>
          <p:spPr bwMode="auto">
            <a:xfrm>
              <a:off x="5287235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846533" y="5051413"/>
            <a:ext cx="149169" cy="230051"/>
            <a:chOff x="7395116" y="1335032"/>
            <a:chExt cx="198892" cy="306735"/>
          </a:xfrm>
          <a:solidFill>
            <a:srgbClr val="FF3399"/>
          </a:solidFill>
        </p:grpSpPr>
        <p:sp>
          <p:nvSpPr>
            <p:cNvPr id="258" name="Freeform 5"/>
            <p:cNvSpPr>
              <a:spLocks noEditPoints="1"/>
            </p:cNvSpPr>
            <p:nvPr/>
          </p:nvSpPr>
          <p:spPr bwMode="auto">
            <a:xfrm>
              <a:off x="739511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9" name="Freeform 6"/>
            <p:cNvSpPr>
              <a:spLocks/>
            </p:cNvSpPr>
            <p:nvPr/>
          </p:nvSpPr>
          <p:spPr bwMode="auto">
            <a:xfrm>
              <a:off x="7441914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0" name="Freeform 7"/>
            <p:cNvSpPr>
              <a:spLocks/>
            </p:cNvSpPr>
            <p:nvPr/>
          </p:nvSpPr>
          <p:spPr bwMode="auto">
            <a:xfrm>
              <a:off x="7456213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6023437" y="5043304"/>
            <a:ext cx="149169" cy="236132"/>
            <a:chOff x="7620006" y="1324222"/>
            <a:chExt cx="198892" cy="314843"/>
          </a:xfrm>
        </p:grpSpPr>
        <p:sp>
          <p:nvSpPr>
            <p:cNvPr id="262" name="Freeform 12"/>
            <p:cNvSpPr>
              <a:spLocks noEditPoints="1"/>
            </p:cNvSpPr>
            <p:nvPr/>
          </p:nvSpPr>
          <p:spPr bwMode="auto">
            <a:xfrm>
              <a:off x="762000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3" name="Freeform 16"/>
            <p:cNvSpPr>
              <a:spLocks/>
            </p:cNvSpPr>
            <p:nvPr/>
          </p:nvSpPr>
          <p:spPr bwMode="auto">
            <a:xfrm>
              <a:off x="7638205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4" name="Rectangle 17"/>
            <p:cNvSpPr>
              <a:spLocks noChangeArrowheads="1"/>
            </p:cNvSpPr>
            <p:nvPr/>
          </p:nvSpPr>
          <p:spPr bwMode="auto">
            <a:xfrm>
              <a:off x="7674604" y="1582312"/>
              <a:ext cx="44198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5" name="Rectangle 18"/>
            <p:cNvSpPr>
              <a:spLocks noChangeArrowheads="1"/>
            </p:cNvSpPr>
            <p:nvPr/>
          </p:nvSpPr>
          <p:spPr bwMode="auto">
            <a:xfrm>
              <a:off x="7725302" y="1582312"/>
              <a:ext cx="42899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6" name="Freeform 19"/>
            <p:cNvSpPr>
              <a:spLocks/>
            </p:cNvSpPr>
            <p:nvPr/>
          </p:nvSpPr>
          <p:spPr bwMode="auto">
            <a:xfrm>
              <a:off x="7677204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7" name="Freeform 21"/>
            <p:cNvSpPr>
              <a:spLocks/>
            </p:cNvSpPr>
            <p:nvPr/>
          </p:nvSpPr>
          <p:spPr bwMode="auto">
            <a:xfrm>
              <a:off x="7683704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200340" y="5051413"/>
            <a:ext cx="149169" cy="230051"/>
            <a:chOff x="7849984" y="1335032"/>
            <a:chExt cx="198892" cy="306735"/>
          </a:xfrm>
          <a:solidFill>
            <a:srgbClr val="7030A0"/>
          </a:solidFill>
        </p:grpSpPr>
        <p:sp>
          <p:nvSpPr>
            <p:cNvPr id="269" name="Freeform 5"/>
            <p:cNvSpPr>
              <a:spLocks noEditPoints="1"/>
            </p:cNvSpPr>
            <p:nvPr/>
          </p:nvSpPr>
          <p:spPr bwMode="auto">
            <a:xfrm>
              <a:off x="784998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0" name="Freeform 6"/>
            <p:cNvSpPr>
              <a:spLocks/>
            </p:cNvSpPr>
            <p:nvPr/>
          </p:nvSpPr>
          <p:spPr bwMode="auto">
            <a:xfrm>
              <a:off x="7896782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1" name="Freeform 7"/>
            <p:cNvSpPr>
              <a:spLocks/>
            </p:cNvSpPr>
            <p:nvPr/>
          </p:nvSpPr>
          <p:spPr bwMode="auto">
            <a:xfrm>
              <a:off x="7911081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6377237" y="5043304"/>
            <a:ext cx="149169" cy="236132"/>
            <a:chOff x="8074874" y="1324222"/>
            <a:chExt cx="198892" cy="314843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273" name="Freeform 12"/>
            <p:cNvSpPr>
              <a:spLocks noEditPoints="1"/>
            </p:cNvSpPr>
            <p:nvPr/>
          </p:nvSpPr>
          <p:spPr bwMode="auto">
            <a:xfrm>
              <a:off x="807487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4" name="Freeform 16"/>
            <p:cNvSpPr>
              <a:spLocks/>
            </p:cNvSpPr>
            <p:nvPr/>
          </p:nvSpPr>
          <p:spPr bwMode="auto">
            <a:xfrm>
              <a:off x="8093073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5" name="Rectangle 17"/>
            <p:cNvSpPr>
              <a:spLocks noChangeArrowheads="1"/>
            </p:cNvSpPr>
            <p:nvPr/>
          </p:nvSpPr>
          <p:spPr bwMode="auto">
            <a:xfrm>
              <a:off x="8129472" y="1582312"/>
              <a:ext cx="44198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6" name="Rectangle 18"/>
            <p:cNvSpPr>
              <a:spLocks noChangeArrowheads="1"/>
            </p:cNvSpPr>
            <p:nvPr/>
          </p:nvSpPr>
          <p:spPr bwMode="auto">
            <a:xfrm>
              <a:off x="8180170" y="1582312"/>
              <a:ext cx="42899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7" name="Freeform 19"/>
            <p:cNvSpPr>
              <a:spLocks/>
            </p:cNvSpPr>
            <p:nvPr/>
          </p:nvSpPr>
          <p:spPr bwMode="auto">
            <a:xfrm>
              <a:off x="8132072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8" name="Freeform 21"/>
            <p:cNvSpPr>
              <a:spLocks/>
            </p:cNvSpPr>
            <p:nvPr/>
          </p:nvSpPr>
          <p:spPr bwMode="auto">
            <a:xfrm>
              <a:off x="8138572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69630" y="5043304"/>
            <a:ext cx="149169" cy="236132"/>
            <a:chOff x="7124429" y="1324222"/>
            <a:chExt cx="198892" cy="314843"/>
          </a:xfrm>
          <a:solidFill>
            <a:schemeClr val="accent1"/>
          </a:solidFill>
        </p:grpSpPr>
        <p:sp>
          <p:nvSpPr>
            <p:cNvPr id="280" name="Freeform 12"/>
            <p:cNvSpPr>
              <a:spLocks noEditPoints="1"/>
            </p:cNvSpPr>
            <p:nvPr/>
          </p:nvSpPr>
          <p:spPr bwMode="auto">
            <a:xfrm>
              <a:off x="712442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1" name="Freeform 16"/>
            <p:cNvSpPr>
              <a:spLocks/>
            </p:cNvSpPr>
            <p:nvPr/>
          </p:nvSpPr>
          <p:spPr bwMode="auto">
            <a:xfrm>
              <a:off x="714262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2" name="Rectangle 17"/>
            <p:cNvSpPr>
              <a:spLocks noChangeArrowheads="1"/>
            </p:cNvSpPr>
            <p:nvPr/>
          </p:nvSpPr>
          <p:spPr bwMode="auto">
            <a:xfrm>
              <a:off x="7179027" y="1582312"/>
              <a:ext cx="44198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3" name="Rectangle 18"/>
            <p:cNvSpPr>
              <a:spLocks noChangeArrowheads="1"/>
            </p:cNvSpPr>
            <p:nvPr/>
          </p:nvSpPr>
          <p:spPr bwMode="auto">
            <a:xfrm>
              <a:off x="7229725" y="1582312"/>
              <a:ext cx="42899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4" name="Freeform 19"/>
            <p:cNvSpPr>
              <a:spLocks/>
            </p:cNvSpPr>
            <p:nvPr/>
          </p:nvSpPr>
          <p:spPr bwMode="auto">
            <a:xfrm>
              <a:off x="718162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5" name="Freeform 21"/>
            <p:cNvSpPr>
              <a:spLocks/>
            </p:cNvSpPr>
            <p:nvPr/>
          </p:nvSpPr>
          <p:spPr bwMode="auto">
            <a:xfrm>
              <a:off x="718812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sp>
        <p:nvSpPr>
          <p:cNvPr id="286" name="Text Box 11">
            <a:extLst>
              <a:ext uri="{FF2B5EF4-FFF2-40B4-BE49-F238E27FC236}">
                <a16:creationId xmlns:a16="http://schemas.microsoft.com/office/drawing/2014/main" id="{6B49D87C-1BA3-4CB5-9952-AA572DC28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66886"/>
            <a:ext cx="8228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Modified from Van Cutsem. Ann Oncol. 2016;27:1386.</a:t>
            </a:r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DC95FF6F-860F-0524-E408-A149F715A22D}"/>
              </a:ext>
            </a:extLst>
          </p:cNvPr>
          <p:cNvSpPr/>
          <p:nvPr/>
        </p:nvSpPr>
        <p:spPr bwMode="auto">
          <a:xfrm>
            <a:off x="8841354" y="3401832"/>
            <a:ext cx="1866846" cy="426600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NTRK, RET, TMB</a:t>
            </a:r>
          </a:p>
        </p:txBody>
      </p:sp>
    </p:spTree>
    <p:extLst>
      <p:ext uri="{BB962C8B-B14F-4D97-AF65-F5344CB8AC3E}">
        <p14:creationId xmlns:p14="http://schemas.microsoft.com/office/powerpoint/2010/main" val="75295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4031-0DEF-795D-E68E-E73142D5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588"/>
            <a:ext cx="10972799" cy="1080938"/>
          </a:xfrm>
        </p:spPr>
        <p:txBody>
          <a:bodyPr/>
          <a:lstStyle/>
          <a:p>
            <a:r>
              <a:rPr lang="en-US" dirty="0"/>
              <a:t>Guidelines for Biomarker-Based Treatment of mCRC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DB74ED05-D9C2-0B16-655B-EE2EF01E3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049482"/>
            <a:ext cx="8469992" cy="646331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NCCN. Clinical practice guidelines in oncology: colon cancer. v2.2023. nccn.org. Morris. JCO. 2023;41:678. </a:t>
            </a:r>
            <a:b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Ohishi. Int J Molecular Sci. 2023;24:1702. Oaknin. J Immunother Cancer. 2022;10:e003777. Xie. Signal Transduct Target Ther. 2020;5:22. Hong. Lancet Oncol. 2020;21:531. Doebele. Lancet Oncol. 2020;21:271. Drilon. NEJM. 2020;383:813.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3CBDE0-2536-E213-7BAE-31A1C11386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472" y="1503565"/>
          <a:ext cx="1073505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511">
                  <a:extLst>
                    <a:ext uri="{9D8B030D-6E8A-4147-A177-3AD203B41FA5}">
                      <a16:colId xmlns:a16="http://schemas.microsoft.com/office/drawing/2014/main" val="3502552791"/>
                    </a:ext>
                  </a:extLst>
                </a:gridCol>
                <a:gridCol w="1331843">
                  <a:extLst>
                    <a:ext uri="{9D8B030D-6E8A-4147-A177-3AD203B41FA5}">
                      <a16:colId xmlns:a16="http://schemas.microsoft.com/office/drawing/2014/main" val="4033640159"/>
                    </a:ext>
                  </a:extLst>
                </a:gridCol>
                <a:gridCol w="5416826">
                  <a:extLst>
                    <a:ext uri="{9D8B030D-6E8A-4147-A177-3AD203B41FA5}">
                      <a16:colId xmlns:a16="http://schemas.microsoft.com/office/drawing/2014/main" val="2250088018"/>
                    </a:ext>
                  </a:extLst>
                </a:gridCol>
                <a:gridCol w="1772876">
                  <a:extLst>
                    <a:ext uri="{9D8B030D-6E8A-4147-A177-3AD203B41FA5}">
                      <a16:colId xmlns:a16="http://schemas.microsoft.com/office/drawing/2014/main" val="1022722733"/>
                    </a:ext>
                  </a:extLst>
                </a:gridCol>
              </a:tblGrid>
              <a:tr h="481082">
                <a:tc>
                  <a:txBody>
                    <a:bodyPr/>
                    <a:lstStyle/>
                    <a:p>
                      <a:r>
                        <a:rPr lang="en-US" sz="1800" dirty="0"/>
                        <a:t>Biomarker-Defined Patient Subset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Incidence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Typical Regimens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Expected ORR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23235"/>
                  </a:ext>
                </a:extLst>
              </a:tr>
              <a:tr h="687261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KRAS/NRAS/BRAF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WT and left-sided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Cetuximab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Panitumumab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Irinotecan + (cetuximab or panitumumab)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70340"/>
                  </a:ext>
                </a:extLst>
              </a:tr>
              <a:tr h="68726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dMMR/MSI-H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4%-5%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Pembrolizumab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Nivolumab ± ipilimumab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Dostarlimab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45%-55%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62101"/>
                  </a:ext>
                </a:extLst>
              </a:tr>
              <a:tr h="481082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HER2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amplified and 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RAS/BRAF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WT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2%-3%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Trastuzumab + (pertuzumab or lapatinib or tucatinib)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Trastuzumab deruxtecan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30%-50%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086140"/>
                  </a:ext>
                </a:extLst>
              </a:tr>
              <a:tr h="306663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BRAF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V600E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7%-8%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Encorafenib + (cetuximab or panitumumab)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24784"/>
                  </a:ext>
                </a:extLst>
              </a:tr>
              <a:tr h="481082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NTRK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gene fusion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&lt;0.5%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Larotrectinib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Entrectinib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57%-80%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659"/>
                  </a:ext>
                </a:extLst>
              </a:tr>
              <a:tr h="274904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RET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gene fusion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&lt;0.5%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Selpercatinib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64%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9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97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5072"/>
            <a:ext cx="11963560" cy="1103313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Preferred Subsequent Therapy Based on Molecular Profile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EBFD13CE-7B0E-4C69-828E-35E3FD6604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309025"/>
              </p:ext>
            </p:extLst>
          </p:nvPr>
        </p:nvGraphicFramePr>
        <p:xfrm>
          <a:off x="522288" y="1168400"/>
          <a:ext cx="11236326" cy="26260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54995">
                  <a:extLst>
                    <a:ext uri="{9D8B030D-6E8A-4147-A177-3AD203B41FA5}">
                      <a16:colId xmlns:a16="http://schemas.microsoft.com/office/drawing/2014/main" val="4094498409"/>
                    </a:ext>
                  </a:extLst>
                </a:gridCol>
                <a:gridCol w="2360573">
                  <a:extLst>
                    <a:ext uri="{9D8B030D-6E8A-4147-A177-3AD203B41FA5}">
                      <a16:colId xmlns:a16="http://schemas.microsoft.com/office/drawing/2014/main" val="2345018750"/>
                    </a:ext>
                  </a:extLst>
                </a:gridCol>
                <a:gridCol w="2171727">
                  <a:extLst>
                    <a:ext uri="{9D8B030D-6E8A-4147-A177-3AD203B41FA5}">
                      <a16:colId xmlns:a16="http://schemas.microsoft.com/office/drawing/2014/main" val="2303289435"/>
                    </a:ext>
                  </a:extLst>
                </a:gridCol>
                <a:gridCol w="2171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052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RAS/BRAF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Wild-Type  </a:t>
                      </a:r>
                    </a:p>
                  </a:txBody>
                  <a:tcPr marL="91454" marR="91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baseline="0" dirty="0">
                          <a:solidFill>
                            <a:schemeClr val="tx1"/>
                          </a:solidFill>
                        </a:rPr>
                        <a:t>RAS </a:t>
                      </a:r>
                      <a:r>
                        <a:rPr lang="en-US" sz="1800" b="1" i="0" baseline="0" dirty="0">
                          <a:solidFill>
                            <a:schemeClr val="tx1"/>
                          </a:solidFill>
                        </a:rPr>
                        <a:t>WT/</a:t>
                      </a:r>
                      <a:r>
                        <a:rPr lang="en-US" sz="1800" b="1" i="1" baseline="0" dirty="0">
                          <a:solidFill>
                            <a:schemeClr val="tx1"/>
                          </a:solidFill>
                        </a:rPr>
                        <a:t>BRAF</a:t>
                      </a:r>
                      <a:r>
                        <a:rPr lang="en-US" sz="1800" b="1" i="0" baseline="0" dirty="0">
                          <a:solidFill>
                            <a:schemeClr val="tx1"/>
                          </a:solidFill>
                        </a:rPr>
                        <a:t> V600E</a:t>
                      </a:r>
                    </a:p>
                  </a:txBody>
                  <a:tcPr marL="91454" marR="91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MSI-H/dMMR</a:t>
                      </a:r>
                    </a:p>
                  </a:txBody>
                  <a:tcPr marL="91454" marR="91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HER2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91454" marR="91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NTRK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Fusion</a:t>
                      </a:r>
                    </a:p>
                  </a:txBody>
                  <a:tcPr marL="91454" marR="914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70601"/>
                  </a:ext>
                </a:extLst>
              </a:tr>
              <a:tr h="194097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EGFR-naive only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Left-sided tumors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only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Chemotherapy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en-US" sz="1800" i="0" baseline="0" dirty="0">
                          <a:solidFill>
                            <a:schemeClr val="bg1"/>
                          </a:solidFill>
                        </a:rPr>
                        <a:t>cetuximab or panitumumab</a:t>
                      </a:r>
                    </a:p>
                  </a:txBody>
                  <a:tcPr marL="91454" marR="914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Encorafenib + cetuximab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Encorafenib + panitumumab</a:t>
                      </a:r>
                    </a:p>
                  </a:txBody>
                  <a:tcPr marL="91454" marR="914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ICI-naive only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Nivolumab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 ± ipilimumab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Pembrolizumab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 err="1">
                          <a:solidFill>
                            <a:schemeClr val="bg1"/>
                          </a:solidFill>
                        </a:rPr>
                        <a:t>Dostarlimab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Trastuzumab + lapatinib, pertuzumab, or tucatinib</a:t>
                      </a:r>
                      <a:endParaRPr lang="en-US" sz="1800" b="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Trastuzumab deruxtecan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4" marR="914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Entrectinib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Larotrectinib</a:t>
                      </a:r>
                    </a:p>
                  </a:txBody>
                  <a:tcPr marL="91454" marR="914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238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D236DB-7926-4D66-903F-69413EEACA3D}"/>
              </a:ext>
            </a:extLst>
          </p:cNvPr>
          <p:cNvSpPr txBox="1"/>
          <p:nvPr/>
        </p:nvSpPr>
        <p:spPr>
          <a:xfrm>
            <a:off x="609760" y="3818102"/>
            <a:ext cx="1123632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0" dirty="0">
                <a:latin typeface="Calibri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elpercatinib, a RET inhibitor, is a treatment option for patients with solid tumors that are RET gene fusion positive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Patients without actionable mutations or MSI-H/dMMR disease should receive standard chemotherapy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bevacizumab (preferred) or other VEGF inhibitor (ziv-aflibercept, ramucirumab)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Type of chemotherapy dependent on previous regimen; retreatment after progression on a regimen other than bevacizumab is not recommended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Patients who have progressed through all standard lines of therapy may receive regorafenib or trifluridine + tipiracil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bevacizumab (+ bevacizumab preferred)</a:t>
            </a: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id="{278CAF78-FA68-AB9A-8CE8-035439FE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234148"/>
            <a:ext cx="8469992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NCCN. Clinical practice guidelines in oncology: colon cancer. v2.2023. nccn.org.</a:t>
            </a:r>
          </a:p>
          <a:p>
            <a:pPr eaLnBrk="1" hangingPunct="1"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NCCN. Clinical practice guidelines in oncology: rectal cancer. v3.2023. nccn.org.  </a:t>
            </a:r>
          </a:p>
        </p:txBody>
      </p:sp>
    </p:spTree>
    <p:extLst>
      <p:ext uri="{BB962C8B-B14F-4D97-AF65-F5344CB8AC3E}">
        <p14:creationId xmlns:p14="http://schemas.microsoft.com/office/powerpoint/2010/main" val="284676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3">
            <a:extLst>
              <a:ext uri="{FF2B5EF4-FFF2-40B4-BE49-F238E27FC236}">
                <a16:creationId xmlns:a16="http://schemas.microsoft.com/office/drawing/2014/main" id="{50205DBE-F9E3-43EA-99D6-8F9B12C24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28359"/>
            <a:ext cx="11933382" cy="1080938"/>
          </a:xfrm>
        </p:spPr>
        <p:txBody>
          <a:bodyPr/>
          <a:lstStyle/>
          <a:p>
            <a:pPr eaLnBrk="1" hangingPunct="1"/>
            <a:r>
              <a:rPr lang="en-US" altLang="en-US" dirty="0"/>
              <a:t>Recent Data With HER2-Targeted Regimens for mCRC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AA49B-218F-C79B-C773-AE78A7454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4858328"/>
            <a:ext cx="11750502" cy="12244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b="1" dirty="0"/>
              <a:t>Tucatinib</a:t>
            </a:r>
            <a:r>
              <a:rPr lang="en-US" sz="1800" dirty="0"/>
              <a:t> now approved in combination with </a:t>
            </a:r>
            <a:r>
              <a:rPr lang="en-US" sz="1800" b="1" dirty="0"/>
              <a:t>trastuzumab</a:t>
            </a:r>
            <a:r>
              <a:rPr lang="en-US" sz="1800" dirty="0"/>
              <a:t> for </a:t>
            </a:r>
            <a:r>
              <a:rPr lang="en-US" sz="1800" i="1" dirty="0"/>
              <a:t>RAS</a:t>
            </a:r>
            <a:r>
              <a:rPr lang="en-US" sz="1800" dirty="0"/>
              <a:t> wild-type HER2-positive unresectable or metastatic CRC that has progressed following treatment with fluoropyrimidine-, oxaliplatin-, and irinotecan-based chemotherapy</a:t>
            </a:r>
          </a:p>
          <a:p>
            <a:r>
              <a:rPr lang="en-US" sz="1800" dirty="0"/>
              <a:t>All 4 regimens above are listed in national guidelines as options after ≥1 line of prior therapy if intensive therapy possible</a:t>
            </a:r>
          </a:p>
        </p:txBody>
      </p:sp>
      <p:graphicFrame>
        <p:nvGraphicFramePr>
          <p:cNvPr id="7" name="Group 155">
            <a:extLst>
              <a:ext uri="{FF2B5EF4-FFF2-40B4-BE49-F238E27FC236}">
                <a16:creationId xmlns:a16="http://schemas.microsoft.com/office/drawing/2014/main" id="{22CC8E44-9F62-40DF-A4E1-861797920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72616"/>
              </p:ext>
            </p:extLst>
          </p:nvPr>
        </p:nvGraphicFramePr>
        <p:xfrm>
          <a:off x="719138" y="1182256"/>
          <a:ext cx="10787061" cy="3676072"/>
        </p:xfrm>
        <a:graphic>
          <a:graphicData uri="http://schemas.openxmlformats.org/drawingml/2006/table">
            <a:tbl>
              <a:tblPr/>
              <a:tblGrid>
                <a:gridCol w="160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6070">
                  <a:extLst>
                    <a:ext uri="{9D8B030D-6E8A-4147-A177-3AD203B41FA5}">
                      <a16:colId xmlns:a16="http://schemas.microsoft.com/office/drawing/2014/main" val="2333883664"/>
                    </a:ext>
                  </a:extLst>
                </a:gridCol>
              </a:tblGrid>
              <a:tr h="339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Agent/Regimen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Trials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Findings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Trastuzumab + lapatinib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HERACLES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HER2+ mCRC with PD after standard treatment </a:t>
                      </a: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hase II; N = 35)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ORR: 28% (n = 1 CR; 9 PR)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PFS: 4.7 mo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OS: 10.0 mo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27398"/>
                  </a:ext>
                </a:extLst>
              </a:tr>
              <a:tr h="834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Trastuzumab + pertuzumab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MyPathway Basket Trial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HER2+ mCRC refractory to standard treatment </a:t>
                      </a: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(p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hase II; N = 84)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ORR: 26.2%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 w WT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31%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DoR: 5.9 mo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21180"/>
                  </a:ext>
                </a:extLst>
              </a:tr>
              <a:tr h="834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Tucatinib + trastuzumab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MOUNTAINEER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previously treated HER2+ mCRC (phase II; N = 84)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ORR: 38.1%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PFS: 8.2 mo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OS: 24.1 mo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42691"/>
                  </a:ext>
                </a:extLst>
              </a:tr>
              <a:tr h="834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Trastuzumab deruxtecan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DESTINY-CRC01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CRC of varied HER2 expression with </a:t>
                      </a: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≥2 prior regimens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(phase II; N = 78)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ORR: 45.3% if HER2 IHC 3+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PFS: 6.9 mo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OS: 15.5 mo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71178"/>
                  </a:ext>
                </a:extLst>
              </a:tr>
            </a:tbl>
          </a:graphicData>
        </a:graphic>
      </p:graphicFrame>
      <p:sp>
        <p:nvSpPr>
          <p:cNvPr id="2" name="Text Box 15">
            <a:extLst>
              <a:ext uri="{FF2B5EF4-FFF2-40B4-BE49-F238E27FC236}">
                <a16:creationId xmlns:a16="http://schemas.microsoft.com/office/drawing/2014/main" id="{1C0BA62C-4834-2837-851A-BDC1014F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234148"/>
            <a:ext cx="8469992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Meric-Bernstam. JCO. 2021;39:Abstr 3004. Siena. Lancet Oncol. 2021;22:779. Strickler. Lancet Oncol. 2023;24:496. </a:t>
            </a:r>
            <a:b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Tosi. Clin Colorectal Cancer. 2020;19:256. Yoshino. JCO. 2022;40:Abstr. 119. Tucatinib PI.</a:t>
            </a:r>
          </a:p>
        </p:txBody>
      </p:sp>
    </p:spTree>
    <p:extLst>
      <p:ext uri="{BB962C8B-B14F-4D97-AF65-F5344CB8AC3E}">
        <p14:creationId xmlns:p14="http://schemas.microsoft.com/office/powerpoint/2010/main" val="336209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C0F0-328A-4D18-9B9B-DE7DF5B4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11297919" cy="1080938"/>
          </a:xfrm>
        </p:spPr>
        <p:txBody>
          <a:bodyPr/>
          <a:lstStyle/>
          <a:p>
            <a:r>
              <a:rPr lang="en-US" i="1" dirty="0"/>
              <a:t>NTRK</a:t>
            </a:r>
            <a:r>
              <a:rPr lang="en-US" dirty="0"/>
              <a:t> Gene Fusions in GI Cancers: Rare but Actionable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DEE9D-88F4-47D2-83F8-3E6DB6348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NTRK</a:t>
            </a:r>
            <a:r>
              <a:rPr lang="en-US" sz="2400" dirty="0"/>
              <a:t> gene fusions and TRK fusion chimeric proteins occur in &lt;5% of GI cancers</a:t>
            </a:r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D8E6832-1765-40E1-B3EB-7BC1D293F989}"/>
              </a:ext>
            </a:extLst>
          </p:cNvPr>
          <p:cNvSpPr txBox="1"/>
          <p:nvPr/>
        </p:nvSpPr>
        <p:spPr bwMode="auto">
          <a:xfrm>
            <a:off x="422946" y="6385796"/>
            <a:ext cx="87798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en-US"/>
            </a:defPPr>
            <a:lvl1pPr eaLnBrk="1" hangingPunct="1">
              <a:lnSpc>
                <a:spcPct val="100000"/>
              </a:lnSpc>
              <a:buClrTx/>
              <a:buFont typeface="Wingdings" panose="05000000000000000000" pitchFamily="2" charset="2"/>
              <a:buNone/>
              <a:defRPr sz="1200" b="0">
                <a:solidFill>
                  <a:srgbClr val="45556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Larotrectinib PI. Entrectinib PI.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5" name="Group 32">
            <a:extLst>
              <a:ext uri="{FF2B5EF4-FFF2-40B4-BE49-F238E27FC236}">
                <a16:creationId xmlns:a16="http://schemas.microsoft.com/office/drawing/2014/main" id="{CB2CF477-D944-4083-9198-B85DD3D72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66111"/>
              </p:ext>
            </p:extLst>
          </p:nvPr>
        </p:nvGraphicFramePr>
        <p:xfrm>
          <a:off x="422946" y="1989750"/>
          <a:ext cx="11504894" cy="4299289"/>
        </p:xfrm>
        <a:graphic>
          <a:graphicData uri="http://schemas.openxmlformats.org/drawingml/2006/table">
            <a:tbl>
              <a:tblPr/>
              <a:tblGrid>
                <a:gridCol w="190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Tumor FDA Agnostic Indication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Larotrectinib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Adult/pediatric patients with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solid tumors with a 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NTRK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gene fusion</a:t>
                      </a:r>
                      <a:b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without a known acquired resistance mutation who are either metastatic or not candidates for surgical resection due to likely severe morbidity and who have no satisfactory alternative treatments or PD following treatment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46861"/>
                  </a:ext>
                </a:extLst>
              </a:tr>
              <a:tr h="2095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Entrectinib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Adult/pediatric patients (≥12 yr of age) with 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solid tumors with a 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NTRK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gene fusion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without a known acquired resistance mutation who are either metastatic or not candidates for surgical resection due to likely severe morbidity and who have no satisfactory alternative treatments PD following treatment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1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51E2D-4B03-C470-F9E8-13BEACFF9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41" t="3780"/>
          <a:stretch/>
        </p:blipFill>
        <p:spPr>
          <a:xfrm>
            <a:off x="2475482" y="2011185"/>
            <a:ext cx="7002847" cy="36780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19068A-7443-63F7-2C1F-746E55296116}"/>
              </a:ext>
            </a:extLst>
          </p:cNvPr>
          <p:cNvSpPr/>
          <p:nvPr/>
        </p:nvSpPr>
        <p:spPr bwMode="auto">
          <a:xfrm>
            <a:off x="3902246" y="2011187"/>
            <a:ext cx="5576083" cy="1531278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9A84B-686D-217C-FF56-4DC945432D61}"/>
              </a:ext>
            </a:extLst>
          </p:cNvPr>
          <p:cNvSpPr txBox="1"/>
          <p:nvPr/>
        </p:nvSpPr>
        <p:spPr bwMode="auto">
          <a:xfrm>
            <a:off x="1984759" y="2011186"/>
            <a:ext cx="80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Antitumor Activity (n = 159)*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198593B-D205-2AE8-51E7-D0E7C2F90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403933"/>
            <a:ext cx="8900422" cy="258532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defPPr>
              <a:defRPr lang="en-US"/>
            </a:defPPr>
            <a:lvl1pPr marL="0" marR="0" lvl="0" indent="0" defTabSz="4572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Char char="§"/>
              <a:tabLst/>
              <a:defRPr kumimoji="0" sz="1200" b="0" i="0" u="none" strike="noStrike" cap="none" spc="-10" normalizeH="0" baseline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McDermott. ESMO 2022. Abstr 463P.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05B418A-75E5-9356-6AAF-D81DE9E983E3}"/>
              </a:ext>
            </a:extLst>
          </p:cNvPr>
          <p:cNvSpPr txBox="1"/>
          <p:nvPr/>
        </p:nvSpPr>
        <p:spPr bwMode="auto">
          <a:xfrm>
            <a:off x="9595268" y="4914167"/>
            <a:ext cx="2596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*n = 5 without measurable lesions assessed by IRC.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2BAA94-CB8E-86EB-BBD6-C258F91FB9A8}"/>
              </a:ext>
            </a:extLst>
          </p:cNvPr>
          <p:cNvSpPr txBox="1"/>
          <p:nvPr/>
        </p:nvSpPr>
        <p:spPr bwMode="auto">
          <a:xfrm>
            <a:off x="3770369" y="2483236"/>
            <a:ext cx="1599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Soft tissue sarcoma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07E7AF-5C44-824E-714C-6125CE10C9FA}"/>
              </a:ext>
            </a:extLst>
          </p:cNvPr>
          <p:cNvSpPr txBox="1"/>
          <p:nvPr/>
        </p:nvSpPr>
        <p:spPr bwMode="auto">
          <a:xfrm>
            <a:off x="3770369" y="2697212"/>
            <a:ext cx="1787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Infantile fibrosarcoma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1E4D0A-B11D-224A-9ED9-DAD81EBCF8E5}"/>
              </a:ext>
            </a:extLst>
          </p:cNvPr>
          <p:cNvSpPr txBox="1"/>
          <p:nvPr/>
        </p:nvSpPr>
        <p:spPr bwMode="auto">
          <a:xfrm>
            <a:off x="3770369" y="2916870"/>
            <a:ext cx="736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Thyroid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38638C-AA32-C24F-1701-E761EE2282FE}"/>
              </a:ext>
            </a:extLst>
          </p:cNvPr>
          <p:cNvSpPr txBox="1"/>
          <p:nvPr/>
        </p:nvSpPr>
        <p:spPr bwMode="auto">
          <a:xfrm>
            <a:off x="5749437" y="2520181"/>
            <a:ext cx="1189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Salivary gland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79A80D-0DCD-870F-D9FB-12FACF2909EE}"/>
              </a:ext>
            </a:extLst>
          </p:cNvPr>
          <p:cNvSpPr txBox="1"/>
          <p:nvPr/>
        </p:nvSpPr>
        <p:spPr bwMode="auto">
          <a:xfrm>
            <a:off x="5749437" y="2697212"/>
            <a:ext cx="5341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Lung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61A5CA-D18F-91FD-FB0B-E00C17193521}"/>
              </a:ext>
            </a:extLst>
          </p:cNvPr>
          <p:cNvSpPr txBox="1"/>
          <p:nvPr/>
        </p:nvSpPr>
        <p:spPr bwMode="auto">
          <a:xfrm>
            <a:off x="5749437" y="2916870"/>
            <a:ext cx="606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Colon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9BF3414-1E1A-E0BE-D571-31FC30F1B30B}"/>
              </a:ext>
            </a:extLst>
          </p:cNvPr>
          <p:cNvSpPr txBox="1"/>
          <p:nvPr/>
        </p:nvSpPr>
        <p:spPr bwMode="auto">
          <a:xfrm>
            <a:off x="7308540" y="2523696"/>
            <a:ext cx="648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Breast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D0E681-E137-E9B7-FE5C-AE6BFA8A1D4A}"/>
              </a:ext>
            </a:extLst>
          </p:cNvPr>
          <p:cNvSpPr txBox="1"/>
          <p:nvPr/>
        </p:nvSpPr>
        <p:spPr bwMode="auto">
          <a:xfrm>
            <a:off x="7308540" y="2737672"/>
            <a:ext cx="974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Melanoma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D4F39C-4291-80F1-D782-9D4EDF93EE0E}"/>
              </a:ext>
            </a:extLst>
          </p:cNvPr>
          <p:cNvSpPr txBox="1"/>
          <p:nvPr/>
        </p:nvSpPr>
        <p:spPr bwMode="auto">
          <a:xfrm>
            <a:off x="7308540" y="2946444"/>
            <a:ext cx="611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D9E62A4-632A-9586-9F18-C6E9C07DA296}"/>
              </a:ext>
            </a:extLst>
          </p:cNvPr>
          <p:cNvSpPr/>
          <p:nvPr/>
        </p:nvSpPr>
        <p:spPr bwMode="auto">
          <a:xfrm>
            <a:off x="3624203" y="2578408"/>
            <a:ext cx="152213" cy="90707"/>
          </a:xfrm>
          <a:prstGeom prst="rect">
            <a:avLst/>
          </a:prstGeom>
          <a:solidFill>
            <a:srgbClr val="97A94C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E1F70A-101D-1427-2A0A-EA2D6B7DFFEC}"/>
              </a:ext>
            </a:extLst>
          </p:cNvPr>
          <p:cNvSpPr/>
          <p:nvPr/>
        </p:nvSpPr>
        <p:spPr bwMode="auto">
          <a:xfrm>
            <a:off x="3624202" y="2799248"/>
            <a:ext cx="152213" cy="90707"/>
          </a:xfrm>
          <a:prstGeom prst="rect">
            <a:avLst/>
          </a:prstGeom>
          <a:solidFill>
            <a:srgbClr val="E69152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A7A5BA2-C1D4-32B1-007C-7B4A83330AC5}"/>
              </a:ext>
            </a:extLst>
          </p:cNvPr>
          <p:cNvSpPr/>
          <p:nvPr/>
        </p:nvSpPr>
        <p:spPr bwMode="auto">
          <a:xfrm>
            <a:off x="3624202" y="3024063"/>
            <a:ext cx="152213" cy="90707"/>
          </a:xfrm>
          <a:prstGeom prst="rect">
            <a:avLst/>
          </a:prstGeom>
          <a:solidFill>
            <a:srgbClr val="B5BBC2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E666EA8-E514-8917-C3C1-E3DC10024308}"/>
              </a:ext>
            </a:extLst>
          </p:cNvPr>
          <p:cNvSpPr/>
          <p:nvPr/>
        </p:nvSpPr>
        <p:spPr bwMode="auto">
          <a:xfrm>
            <a:off x="5627016" y="2598566"/>
            <a:ext cx="152213" cy="90707"/>
          </a:xfrm>
          <a:prstGeom prst="rect">
            <a:avLst/>
          </a:prstGeom>
          <a:solidFill>
            <a:srgbClr val="FACC50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FE67DE3-2B70-A0FD-833A-69D0FD077966}"/>
              </a:ext>
            </a:extLst>
          </p:cNvPr>
          <p:cNvSpPr/>
          <p:nvPr/>
        </p:nvSpPr>
        <p:spPr bwMode="auto">
          <a:xfrm>
            <a:off x="5627016" y="2800985"/>
            <a:ext cx="152213" cy="90707"/>
          </a:xfrm>
          <a:prstGeom prst="rect">
            <a:avLst/>
          </a:prstGeom>
          <a:solidFill>
            <a:srgbClr val="007BB7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371DDF-0DBA-FF91-09C1-E9EDBF9F4B03}"/>
              </a:ext>
            </a:extLst>
          </p:cNvPr>
          <p:cNvSpPr/>
          <p:nvPr/>
        </p:nvSpPr>
        <p:spPr bwMode="auto">
          <a:xfrm>
            <a:off x="5627016" y="3028073"/>
            <a:ext cx="152213" cy="90707"/>
          </a:xfrm>
          <a:prstGeom prst="rect">
            <a:avLst/>
          </a:prstGeom>
          <a:solidFill>
            <a:srgbClr val="78B468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1D9BF1F-5DB8-9C2A-A327-BF5D030E2A15}"/>
              </a:ext>
            </a:extLst>
          </p:cNvPr>
          <p:cNvSpPr/>
          <p:nvPr/>
        </p:nvSpPr>
        <p:spPr bwMode="auto">
          <a:xfrm>
            <a:off x="7208850" y="2631901"/>
            <a:ext cx="152213" cy="90707"/>
          </a:xfrm>
          <a:prstGeom prst="rect">
            <a:avLst/>
          </a:prstGeom>
          <a:solidFill>
            <a:srgbClr val="AA643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12BEA0-9088-89A1-5CD4-A82CE75A0839}"/>
              </a:ext>
            </a:extLst>
          </p:cNvPr>
          <p:cNvSpPr/>
          <p:nvPr/>
        </p:nvSpPr>
        <p:spPr bwMode="auto">
          <a:xfrm>
            <a:off x="7208850" y="2856688"/>
            <a:ext cx="152213" cy="90707"/>
          </a:xfrm>
          <a:prstGeom prst="rect">
            <a:avLst/>
          </a:prstGeom>
          <a:solidFill>
            <a:srgbClr val="114055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A63FC87-B32E-5736-476B-22D120F7338A}"/>
              </a:ext>
            </a:extLst>
          </p:cNvPr>
          <p:cNvSpPr/>
          <p:nvPr/>
        </p:nvSpPr>
        <p:spPr bwMode="auto">
          <a:xfrm>
            <a:off x="7208850" y="3060544"/>
            <a:ext cx="152213" cy="90707"/>
          </a:xfrm>
          <a:prstGeom prst="rect">
            <a:avLst/>
          </a:prstGeom>
          <a:solidFill>
            <a:srgbClr val="E80B8E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2FE61F28-E054-3E1F-29CC-8BEE739A5409}"/>
              </a:ext>
            </a:extLst>
          </p:cNvPr>
          <p:cNvSpPr>
            <a:spLocks noChangeAspect="1"/>
          </p:cNvSpPr>
          <p:nvPr/>
        </p:nvSpPr>
        <p:spPr bwMode="auto">
          <a:xfrm>
            <a:off x="4657572" y="3284216"/>
            <a:ext cx="118872" cy="118872"/>
          </a:xfrm>
          <a:prstGeom prst="star5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F687F-FCD4-C357-6657-2E9D6CFE96D7}"/>
              </a:ext>
            </a:extLst>
          </p:cNvPr>
          <p:cNvSpPr txBox="1"/>
          <p:nvPr/>
        </p:nvSpPr>
        <p:spPr bwMode="auto">
          <a:xfrm>
            <a:off x="4774337" y="3210229"/>
            <a:ext cx="473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pCR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FA580A-D2D1-50CC-C119-E7295E363B95}"/>
              </a:ext>
            </a:extLst>
          </p:cNvPr>
          <p:cNvSpPr/>
          <p:nvPr/>
        </p:nvSpPr>
        <p:spPr bwMode="auto">
          <a:xfrm>
            <a:off x="1858928" y="2136215"/>
            <a:ext cx="590019" cy="354069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E73CA9-50FE-A993-9765-2634ABAC089E}"/>
              </a:ext>
            </a:extLst>
          </p:cNvPr>
          <p:cNvGrpSpPr/>
          <p:nvPr/>
        </p:nvGrpSpPr>
        <p:grpSpPr>
          <a:xfrm>
            <a:off x="2055087" y="2011183"/>
            <a:ext cx="818571" cy="3581664"/>
            <a:chOff x="2330532" y="1421237"/>
            <a:chExt cx="818571" cy="33725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ADFAC8-2724-4D99-0966-14B80BA4DDD5}"/>
                </a:ext>
              </a:extLst>
            </p:cNvPr>
            <p:cNvSpPr txBox="1"/>
            <p:nvPr/>
          </p:nvSpPr>
          <p:spPr bwMode="auto">
            <a:xfrm>
              <a:off x="2422602" y="1706266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4933F1-5902-0DC4-788E-9C409B33E923}"/>
                </a:ext>
              </a:extLst>
            </p:cNvPr>
            <p:cNvSpPr txBox="1"/>
            <p:nvPr/>
          </p:nvSpPr>
          <p:spPr bwMode="auto">
            <a:xfrm>
              <a:off x="2435665" y="2017459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2052AA-84CD-EE8C-517D-F6D8BF7B1D40}"/>
                </a:ext>
              </a:extLst>
            </p:cNvPr>
            <p:cNvSpPr txBox="1"/>
            <p:nvPr/>
          </p:nvSpPr>
          <p:spPr bwMode="auto">
            <a:xfrm>
              <a:off x="2435665" y="2324833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C7C329-1615-DDC6-ACB3-D09F50D8C9CA}"/>
                </a:ext>
              </a:extLst>
            </p:cNvPr>
            <p:cNvSpPr txBox="1"/>
            <p:nvPr/>
          </p:nvSpPr>
          <p:spPr bwMode="auto">
            <a:xfrm>
              <a:off x="2514043" y="2963546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DFBEDF-3AEC-6A30-5B6E-F097C5D23449}"/>
                </a:ext>
              </a:extLst>
            </p:cNvPr>
            <p:cNvSpPr txBox="1"/>
            <p:nvPr/>
          </p:nvSpPr>
          <p:spPr bwMode="auto">
            <a:xfrm>
              <a:off x="2383413" y="3256957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-20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513401-0D44-BC69-DBDE-7E46CD0E4BC2}"/>
                </a:ext>
              </a:extLst>
            </p:cNvPr>
            <p:cNvSpPr txBox="1"/>
            <p:nvPr/>
          </p:nvSpPr>
          <p:spPr bwMode="auto">
            <a:xfrm>
              <a:off x="2396476" y="3563434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-40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1BF094-72F1-95CE-475C-84738578C194}"/>
                </a:ext>
              </a:extLst>
            </p:cNvPr>
            <p:cNvSpPr txBox="1"/>
            <p:nvPr/>
          </p:nvSpPr>
          <p:spPr bwMode="auto">
            <a:xfrm>
              <a:off x="2396476" y="3862772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-60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5AA93A-B0E8-6505-4E13-856D4175980B}"/>
                </a:ext>
              </a:extLst>
            </p:cNvPr>
            <p:cNvSpPr txBox="1"/>
            <p:nvPr/>
          </p:nvSpPr>
          <p:spPr bwMode="auto">
            <a:xfrm>
              <a:off x="2330532" y="4486032"/>
              <a:ext cx="5703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37174F-4FC9-F311-8673-5580A49CD120}"/>
                </a:ext>
              </a:extLst>
            </p:cNvPr>
            <p:cNvSpPr txBox="1"/>
            <p:nvPr/>
          </p:nvSpPr>
          <p:spPr bwMode="auto">
            <a:xfrm>
              <a:off x="2344224" y="1421237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FAD4D0-8AE8-378D-27F0-EF158C836D49}"/>
                </a:ext>
              </a:extLst>
            </p:cNvPr>
            <p:cNvSpPr txBox="1"/>
            <p:nvPr/>
          </p:nvSpPr>
          <p:spPr bwMode="auto">
            <a:xfrm>
              <a:off x="2422602" y="2626004"/>
              <a:ext cx="62199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0E586A-A15A-60C5-E83F-ED4D4FF813EA}"/>
                </a:ext>
              </a:extLst>
            </p:cNvPr>
            <p:cNvSpPr txBox="1"/>
            <p:nvPr/>
          </p:nvSpPr>
          <p:spPr bwMode="auto">
            <a:xfrm>
              <a:off x="2403957" y="4166071"/>
              <a:ext cx="7451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charset="0"/>
                  <a:cs typeface="Arial" panose="020B0604020202020204" pitchFamily="34" charset="0"/>
                </a:rPr>
                <a:t>-80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38B47B6-A058-CF20-0AF2-7992121CE035}"/>
              </a:ext>
            </a:extLst>
          </p:cNvPr>
          <p:cNvSpPr txBox="1"/>
          <p:nvPr/>
        </p:nvSpPr>
        <p:spPr bwMode="auto">
          <a:xfrm rot="16200000">
            <a:off x="-118572" y="3527053"/>
            <a:ext cx="3678068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Maximum Change in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Target Lesion Size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B2251-76C3-9485-1FBE-347BAB172FF5}"/>
              </a:ext>
            </a:extLst>
          </p:cNvPr>
          <p:cNvSpPr txBox="1"/>
          <p:nvPr/>
        </p:nvSpPr>
        <p:spPr bwMode="auto">
          <a:xfrm>
            <a:off x="9595268" y="4665220"/>
            <a:ext cx="220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Median follow-up: 35.8 mo.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E12DE79-1F98-1DB1-313C-8B6CFF0E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18" y="273777"/>
            <a:ext cx="9613861" cy="1080938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Larotrectinib in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NTRK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Fusion–Positive Cancers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02712A-D90A-2F16-880F-E0FA45FC990E}"/>
              </a:ext>
            </a:extLst>
          </p:cNvPr>
          <p:cNvSpPr txBox="1">
            <a:spLocks/>
          </p:cNvSpPr>
          <p:nvPr/>
        </p:nvSpPr>
        <p:spPr>
          <a:xfrm>
            <a:off x="604518" y="1060962"/>
            <a:ext cx="10874696" cy="4632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Analysis of 3 open-label trials (phase I or II trials in adults) assessing entrectinib for treating advanced solid tumors with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NTRK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gene fusion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708EA6E-7E96-16A6-F923-04169EEF2B0A}"/>
              </a:ext>
            </a:extLst>
          </p:cNvPr>
          <p:cNvSpPr txBox="1">
            <a:spLocks/>
          </p:cNvSpPr>
          <p:nvPr/>
        </p:nvSpPr>
        <p:spPr>
          <a:xfrm>
            <a:off x="604518" y="5605787"/>
            <a:ext cx="10874696" cy="7625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Efficacy (N = 164): ORR, 74%; median DoR, 35 mo; median PFS, 32 mo</a:t>
            </a:r>
          </a:p>
          <a:p>
            <a:pPr>
              <a:buClr>
                <a:srgbClr val="000000"/>
              </a:buClr>
              <a:defRPr/>
            </a:pPr>
            <a:r>
              <a:rPr lang="en-US" altLang="en-US" sz="2000" b="0" kern="0" dirty="0">
                <a:solidFill>
                  <a:schemeClr val="tx1"/>
                </a:solidFill>
              </a:rPr>
              <a:t>Ongoing phase II NAVIGATE study in advanced solid tumors with </a:t>
            </a:r>
            <a:r>
              <a:rPr lang="en-US" altLang="en-US" sz="2000" b="0" i="1" kern="0" dirty="0">
                <a:solidFill>
                  <a:schemeClr val="tx1"/>
                </a:solidFill>
              </a:rPr>
              <a:t>NTRK</a:t>
            </a:r>
            <a:r>
              <a:rPr lang="en-US" altLang="en-US" sz="2000" b="0" kern="0" dirty="0">
                <a:solidFill>
                  <a:schemeClr val="tx1"/>
                </a:solidFill>
              </a:rPr>
              <a:t> fusions (NCT02576431)</a:t>
            </a:r>
          </a:p>
        </p:txBody>
      </p:sp>
    </p:spTree>
    <p:extLst>
      <p:ext uri="{BB962C8B-B14F-4D97-AF65-F5344CB8AC3E}">
        <p14:creationId xmlns:p14="http://schemas.microsoft.com/office/powerpoint/2010/main" val="405350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6B313BBC-36F2-184D-AE52-B81254B5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480291"/>
            <a:ext cx="10431024" cy="1353875"/>
          </a:xfrm>
        </p:spPr>
        <p:txBody>
          <a:bodyPr/>
          <a:lstStyle/>
          <a:p>
            <a:r>
              <a:rPr lang="en-US" altLang="en-US" dirty="0"/>
              <a:t>Targeting “Undruggable”: KRAS G12C Inhibitors for Advanced GI Cancers</a:t>
            </a:r>
          </a:p>
        </p:txBody>
      </p:sp>
      <p:sp>
        <p:nvSpPr>
          <p:cNvPr id="327" name="Text Box 15">
            <a:extLst>
              <a:ext uri="{FF2B5EF4-FFF2-40B4-BE49-F238E27FC236}">
                <a16:creationId xmlns:a16="http://schemas.microsoft.com/office/drawing/2014/main" id="{D61F10CE-88F1-4FBB-8C4F-C511B2B0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27" y="6205193"/>
            <a:ext cx="7853363" cy="461665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Fakih. Lancet Oncol. 2022;23:115. Fakih. ESMO 2021. Abstr 434P.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Weiss. ESMO 2021. Abstr LBA6.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Bekaii-Saab. ASCO GI 2022. Abstr 519.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33" name="Table 232">
            <a:extLst>
              <a:ext uri="{FF2B5EF4-FFF2-40B4-BE49-F238E27FC236}">
                <a16:creationId xmlns:a16="http://schemas.microsoft.com/office/drawing/2014/main" id="{30854877-22B5-084B-558C-ED5B5A299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13886"/>
              </p:ext>
            </p:extLst>
          </p:nvPr>
        </p:nvGraphicFramePr>
        <p:xfrm>
          <a:off x="719138" y="1594025"/>
          <a:ext cx="11121880" cy="469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9294">
                  <a:extLst>
                    <a:ext uri="{9D8B030D-6E8A-4147-A177-3AD203B41FA5}">
                      <a16:colId xmlns:a16="http://schemas.microsoft.com/office/drawing/2014/main" val="2793315050"/>
                    </a:ext>
                  </a:extLst>
                </a:gridCol>
                <a:gridCol w="1570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313">
                  <a:extLst>
                    <a:ext uri="{9D8B030D-6E8A-4147-A177-3AD203B41FA5}">
                      <a16:colId xmlns:a16="http://schemas.microsoft.com/office/drawing/2014/main" val="2679174962"/>
                    </a:ext>
                  </a:extLst>
                </a:gridCol>
                <a:gridCol w="3591647">
                  <a:extLst>
                    <a:ext uri="{9D8B030D-6E8A-4147-A177-3AD203B41FA5}">
                      <a16:colId xmlns:a16="http://schemas.microsoft.com/office/drawing/2014/main" val="4206344254"/>
                    </a:ext>
                  </a:extLst>
                </a:gridCol>
              </a:tblGrid>
              <a:tr h="316946">
                <a:tc rowSpan="2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Agent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Previous Data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Previous Data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Key Ongoing Trials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46">
                <a:tc vMerge="1">
                  <a:txBody>
                    <a:bodyPr/>
                    <a:lstStyle/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Trial/Population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Combination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ORR (%)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Trial</a:t>
                      </a:r>
                    </a:p>
                  </a:txBody>
                  <a:tcPr marL="121881" marR="121881" marT="45728" marB="45728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624475"/>
                  </a:ext>
                </a:extLst>
              </a:tr>
              <a:tr h="777973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Sotorasib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CodeBreaK100 (phase I/II):</a:t>
                      </a:r>
                      <a:b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previously treated </a:t>
                      </a:r>
                      <a:b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6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KRAS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mutated </a:t>
                      </a: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CRC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CodeBreak 300 </a:t>
                      </a:r>
                      <a:b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(phase III,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NCT05198934):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sotorasib + panitumumab vs TAS-102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 regorafenib; previously treated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mutated mCRC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973">
                <a:tc vMerge="1">
                  <a:txBody>
                    <a:bodyPr/>
                    <a:lstStyle/>
                    <a:p>
                      <a:pPr algn="l"/>
                      <a:endParaRPr lang="en-US" sz="160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CodeBreaK101 (phase Ib): </a:t>
                      </a:r>
                      <a:b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previously treated advanced </a:t>
                      </a:r>
                      <a:r>
                        <a:rPr kumimoji="0" lang="en-US" altLang="en-US" sz="16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KRAS</a:t>
                      </a:r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mutated </a:t>
                      </a:r>
                      <a:r>
                        <a:rPr kumimoji="0" lang="en-US" alt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CRC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Panitumumab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16.7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43798"/>
                  </a:ext>
                </a:extLst>
              </a:tr>
              <a:tr h="1008486">
                <a:tc vMerge="1">
                  <a:txBody>
                    <a:bodyPr/>
                    <a:lstStyle/>
                    <a:p>
                      <a:pPr algn="l"/>
                      <a:endParaRPr lang="en-US" sz="160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CodeBreaK100:</a:t>
                      </a:r>
                      <a:b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previously treated </a:t>
                      </a:r>
                      <a:b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6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KRAS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mutated </a:t>
                      </a:r>
                      <a:b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6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pancreatic cancer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878980"/>
                  </a:ext>
                </a:extLst>
              </a:tr>
              <a:tr h="54746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Adagrasib</a:t>
                      </a: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KRYSTAL-1 (phase I/II):</a:t>
                      </a:r>
                      <a:br>
                        <a:rPr lang="en-US" altLang="en-US" sz="16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altLang="en-US" sz="1600" i="1" dirty="0">
                          <a:solidFill>
                            <a:srgbClr val="000000"/>
                          </a:solidFill>
                        </a:rPr>
                        <a:t>KRAS</a:t>
                      </a:r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altLang="en-US" sz="1600" dirty="0">
                          <a:solidFill>
                            <a:srgbClr val="000000"/>
                          </a:solidFill>
                        </a:rPr>
                        <a:t>mutated </a:t>
                      </a:r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CRC</a:t>
                      </a:r>
                      <a:endParaRPr lang="en-US" sz="1600" b="1" dirty="0"/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± cetuximab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Monotherapy 22,</a:t>
                      </a:r>
                      <a:b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+ cetuximab 43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en-US" alt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KRYSTAL-10 (phase III, NCT04793958):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adagrasib + cetuximab vs CT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 previously treated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KRAS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mutated mCRC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540">
                <a:tc vMerge="1">
                  <a:txBody>
                    <a:bodyPr/>
                    <a:lstStyle/>
                    <a:p>
                      <a:pPr algn="l"/>
                      <a:endParaRPr lang="en-US" sz="1600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KRYSTAL-1: </a:t>
                      </a:r>
                      <a:r>
                        <a:rPr lang="en-US" altLang="en-US" sz="1600" i="1" dirty="0">
                          <a:solidFill>
                            <a:srgbClr val="000000"/>
                          </a:solidFill>
                          <a:latin typeface="+mn-lt"/>
                        </a:rPr>
                        <a:t>KRAS</a:t>
                      </a:r>
                      <a:r>
                        <a:rPr lang="en-US" altLang="en-US" sz="1600" dirty="0">
                          <a:solidFill>
                            <a:srgbClr val="000000"/>
                          </a:solidFill>
                          <a:latin typeface="+mn-lt"/>
                        </a:rPr>
                        <a:t> G12C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altLang="en-US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mutated pancreatic cancer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881" marR="121881" marT="45715" marB="45715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6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6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F7A4685-EAAF-AE67-70EB-969C6279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Locally Advanced Rectal Cancer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F9F14FA-8497-4855-A00B-78752397B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 treatment for locally advanced rectal cancer includes neoadjuvant chemotherapy and radiation followed by surgical resection</a:t>
            </a:r>
          </a:p>
          <a:p>
            <a:r>
              <a:rPr lang="en-US" dirty="0"/>
              <a:t>Based on data in metastatic setting, could checkpoint inhibition be effective in locally advanced dMMR rectal cancer? </a:t>
            </a:r>
          </a:p>
          <a:p>
            <a:endParaRPr 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10AB851-49D2-5BC5-226A-052A1A6D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Cercek. NEJM. 2022;386:2363.</a:t>
            </a:r>
          </a:p>
        </p:txBody>
      </p:sp>
    </p:spTree>
    <p:extLst>
      <p:ext uri="{BB962C8B-B14F-4D97-AF65-F5344CB8AC3E}">
        <p14:creationId xmlns:p14="http://schemas.microsoft.com/office/powerpoint/2010/main" val="346048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66CC32-A4CC-C173-E7FB-31797B24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Neoadjuvant Dostarlimab ± </a:t>
            </a:r>
            <a:r>
              <a:rPr lang="cs-CZ" dirty="0"/>
              <a:t>s</a:t>
            </a:r>
            <a:r>
              <a:rPr lang="en-US" dirty="0" err="1"/>
              <a:t>tandard</a:t>
            </a:r>
            <a:r>
              <a:rPr lang="en-US" dirty="0"/>
              <a:t> CRT and </a:t>
            </a:r>
            <a:r>
              <a:rPr lang="cs-CZ" dirty="0"/>
              <a:t>s</a:t>
            </a:r>
            <a:r>
              <a:rPr lang="en-US" dirty="0" err="1"/>
              <a:t>urgery</a:t>
            </a:r>
            <a:r>
              <a:rPr lang="en-US" dirty="0"/>
              <a:t> in dMMR Stage II-III Rectal Cancer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0C757F9-7C94-7FE6-0079-C0E7F33D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4166"/>
            <a:ext cx="9613861" cy="4102023"/>
          </a:xfrm>
        </p:spPr>
        <p:txBody>
          <a:bodyPr/>
          <a:lstStyle/>
          <a:p>
            <a:r>
              <a:rPr lang="en-US" sz="2400" dirty="0"/>
              <a:t>Prospective, nonrandomized, open-label phase II trial (median follow-up: 12 mo)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AD346CF-9B7D-8F72-F806-6A869D65A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Cercek. NEJM. 2022;386:2363. NCT04165772.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6A5DC686-2C22-7A5D-D08B-9DC69B5B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2505210"/>
            <a:ext cx="19500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Adults with dMMR* stage II-III rectal cancer; ECOG 0/1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16)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A357D852-2DE0-D372-DD98-8D48821E9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07" y="2337978"/>
            <a:ext cx="2538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Nonoperative follow-up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BC050EF4-FCE1-1525-7598-E46498DBD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833" y="2667020"/>
            <a:ext cx="2651760" cy="1149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Dostarlimab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500 mg IV Q3W x 9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Line 52">
            <a:extLst>
              <a:ext uri="{FF2B5EF4-FFF2-40B4-BE49-F238E27FC236}">
                <a16:creationId xmlns:a16="http://schemas.microsoft.com/office/drawing/2014/main" id="{1F7450FD-CDBA-658D-8DA1-965FEC1A0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7714" y="3961025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B34153A2-49FC-625E-C95F-556238A1A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07" y="3386210"/>
            <a:ext cx="2651760" cy="1149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RT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with total dose of </a:t>
            </a: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5040 cGy in 28 fractions +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concurrent capecitabine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at standard doses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3EB33705-253E-79B8-A61B-FFCDA189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381" y="3386210"/>
            <a:ext cx="1783080" cy="11496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Total mesorectal excision</a:t>
            </a: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id="{58FC9DC2-ECC2-911F-734B-75DE69E0E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789" y="3241835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32F7628-CF65-6D6D-B2BC-87E5AD36F319}"/>
              </a:ext>
            </a:extLst>
          </p:cNvPr>
          <p:cNvCxnSpPr>
            <a:cxnSpLocks/>
          </p:cNvCxnSpPr>
          <p:nvPr/>
        </p:nvCxnSpPr>
        <p:spPr bwMode="auto">
          <a:xfrm>
            <a:off x="5536080" y="3595265"/>
            <a:ext cx="320040" cy="36576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7A20298-3DD8-4767-B94E-C0360DB12A4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6080" y="2522644"/>
            <a:ext cx="320040" cy="36576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 46">
            <a:extLst>
              <a:ext uri="{FF2B5EF4-FFF2-40B4-BE49-F238E27FC236}">
                <a16:creationId xmlns:a16="http://schemas.microsoft.com/office/drawing/2014/main" id="{F2714FEE-DE70-D6F2-8CBD-06344B1E0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473" y="3973790"/>
            <a:ext cx="800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 cCR</a:t>
            </a:r>
          </a:p>
        </p:txBody>
      </p:sp>
      <p:sp>
        <p:nvSpPr>
          <p:cNvPr id="34" name="Rectangle 46">
            <a:extLst>
              <a:ext uri="{FF2B5EF4-FFF2-40B4-BE49-F238E27FC236}">
                <a16:creationId xmlns:a16="http://schemas.microsoft.com/office/drawing/2014/main" id="{578F4BC3-1D5C-BC3C-4B0B-46C1B108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473" y="2143279"/>
            <a:ext cx="800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cCR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1D7351EA-E11F-48F5-779A-F2A76ED11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7" y="4624422"/>
            <a:ext cx="1106963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*Determined by IHC for loss of expression of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MLH1, MSH1, MSH6,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PMS2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4A3AE02-D8F6-8984-3F4F-F4A7DBD98D46}"/>
              </a:ext>
            </a:extLst>
          </p:cNvPr>
          <p:cNvSpPr txBox="1">
            <a:spLocks/>
          </p:cNvSpPr>
          <p:nvPr/>
        </p:nvSpPr>
        <p:spPr bwMode="auto">
          <a:xfrm>
            <a:off x="604675" y="5229311"/>
            <a:ext cx="10877529" cy="93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endpoints: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sustained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pCR or cCR at 12 mo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Okénko do historie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Terapeutické rozhodování včera, dnes a zítra</a:t>
            </a:r>
          </a:p>
        </p:txBody>
      </p:sp>
    </p:spTree>
    <p:extLst>
      <p:ext uri="{BB962C8B-B14F-4D97-AF65-F5344CB8AC3E}">
        <p14:creationId xmlns:p14="http://schemas.microsoft.com/office/powerpoint/2010/main" val="240810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5E2C-048E-3549-85C2-FC0191FD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7" y="466903"/>
            <a:ext cx="10578806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Neoadjuvant Dostarlimab ± Standard CRT and Surgery in dMMR Stage II-III Rectal Cancer: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2911-35A3-304F-BF93-45BEDCDD7D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12/16 patients have completed treatment with ≥6 mo follow-up</a:t>
            </a:r>
          </a:p>
          <a:p>
            <a:pPr lvl="1"/>
            <a:r>
              <a:rPr lang="en-US" dirty="0"/>
              <a:t>cCR rate: 100%</a:t>
            </a:r>
          </a:p>
          <a:p>
            <a:pPr lvl="1"/>
            <a:r>
              <a:rPr lang="en-US" dirty="0"/>
              <a:t>No evidence of tumor on MRI, PET, and endoscopy </a:t>
            </a:r>
          </a:p>
          <a:p>
            <a:pPr lvl="1"/>
            <a:r>
              <a:rPr lang="en-US" dirty="0"/>
              <a:t>None received CRT or underwent surgery</a:t>
            </a:r>
          </a:p>
          <a:p>
            <a:pPr lvl="1"/>
            <a:r>
              <a:rPr lang="en-US" dirty="0"/>
              <a:t>No PD or recurrence during follow-up (range: 6-25 mo) </a:t>
            </a:r>
          </a:p>
          <a:p>
            <a:pPr lvl="1"/>
            <a:r>
              <a:rPr lang="en-US" dirty="0"/>
              <a:t>No grade ≥3 AEs reported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3721B-4184-D91D-A1A3-60182C22F4C3}"/>
              </a:ext>
            </a:extLst>
          </p:cNvPr>
          <p:cNvSpPr txBox="1"/>
          <p:nvPr/>
        </p:nvSpPr>
        <p:spPr bwMode="auto">
          <a:xfrm>
            <a:off x="6709435" y="1346216"/>
            <a:ext cx="4725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 With Endoscopic CR and Near-CR on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Rectal MRI at 3 Mo, cCR at 6 Mo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F16AFEA7-9A82-540B-A89C-8DDA3D9A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Cercek. NEJM. 2022;386:2363.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CD40E6-9A35-7D45-2C3E-98A3B3517A17}"/>
              </a:ext>
            </a:extLst>
          </p:cNvPr>
          <p:cNvGrpSpPr/>
          <p:nvPr/>
        </p:nvGrpSpPr>
        <p:grpSpPr>
          <a:xfrm>
            <a:off x="5492624" y="2002905"/>
            <a:ext cx="5982028" cy="4301374"/>
            <a:chOff x="5492624" y="2002905"/>
            <a:chExt cx="5982028" cy="43013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9435478-1906-55B2-84F6-51378919D5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32725" y="2336873"/>
              <a:ext cx="4641927" cy="396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46">
              <a:extLst>
                <a:ext uri="{FF2B5EF4-FFF2-40B4-BE49-F238E27FC236}">
                  <a16:creationId xmlns:a16="http://schemas.microsoft.com/office/drawing/2014/main" id="{A104FF33-D038-F80F-29EF-FFFBAC4C6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624" y="2762772"/>
              <a:ext cx="1340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Endoscopy</a:t>
              </a:r>
            </a:p>
          </p:txBody>
        </p:sp>
        <p:sp>
          <p:nvSpPr>
            <p:cNvPr id="5" name="Rectangle 46">
              <a:extLst>
                <a:ext uri="{FF2B5EF4-FFF2-40B4-BE49-F238E27FC236}">
                  <a16:creationId xmlns:a16="http://schemas.microsoft.com/office/drawing/2014/main" id="{BFF752CF-D490-41FA-482A-708C23C5A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624" y="4175666"/>
              <a:ext cx="1340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Rectal MRI</a:t>
              </a:r>
            </a:p>
          </p:txBody>
        </p:sp>
        <p:sp>
          <p:nvSpPr>
            <p:cNvPr id="6" name="Rectangle 46">
              <a:extLst>
                <a:ext uri="{FF2B5EF4-FFF2-40B4-BE49-F238E27FC236}">
                  <a16:creationId xmlns:a16="http://schemas.microsoft.com/office/drawing/2014/main" id="{0C96C98F-2CD8-D796-F0E5-C369B217C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624" y="5541392"/>
              <a:ext cx="1340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FDG-PET</a:t>
              </a:r>
            </a:p>
          </p:txBody>
        </p:sp>
        <p:sp>
          <p:nvSpPr>
            <p:cNvPr id="8" name="Rectangle 46">
              <a:extLst>
                <a:ext uri="{FF2B5EF4-FFF2-40B4-BE49-F238E27FC236}">
                  <a16:creationId xmlns:a16="http://schemas.microsoft.com/office/drawing/2014/main" id="{D9F5173A-325A-3448-7AF3-F7993FE23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0826" y="2002905"/>
              <a:ext cx="1340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BL</a:t>
              </a:r>
            </a:p>
          </p:txBody>
        </p:sp>
        <p:sp>
          <p:nvSpPr>
            <p:cNvPr id="9" name="Rectangle 46">
              <a:extLst>
                <a:ext uri="{FF2B5EF4-FFF2-40B4-BE49-F238E27FC236}">
                  <a16:creationId xmlns:a16="http://schemas.microsoft.com/office/drawing/2014/main" id="{8BEBA8F4-0022-A687-D56C-5A770CA34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4076" y="2002905"/>
              <a:ext cx="1340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 Mo</a:t>
              </a:r>
            </a:p>
          </p:txBody>
        </p:sp>
        <p:sp>
          <p:nvSpPr>
            <p:cNvPr id="12" name="Rectangle 46">
              <a:extLst>
                <a:ext uri="{FF2B5EF4-FFF2-40B4-BE49-F238E27FC236}">
                  <a16:creationId xmlns:a16="http://schemas.microsoft.com/office/drawing/2014/main" id="{FCB680EC-1F7D-B0E9-848F-0A57949DB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9226" y="2002905"/>
              <a:ext cx="13401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6 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77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DBF3-3C7E-7944-989A-103D0706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80518"/>
            <a:ext cx="9989382" cy="1002132"/>
          </a:xfrm>
        </p:spPr>
        <p:txBody>
          <a:bodyPr>
            <a:normAutofit fontScale="90000"/>
          </a:bodyPr>
          <a:lstStyle/>
          <a:p>
            <a:r>
              <a:rPr lang="en-US" dirty="0"/>
              <a:t>NICHE-2: Neoadjuvant Nivolumab ± Ipilimumab in Locally Advanced dMMR Colon Cancer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D24A63D-3D1F-DF22-BC48-33A98BEE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</p:spPr>
        <p:txBody>
          <a:bodyPr/>
          <a:lstStyle/>
          <a:p>
            <a:r>
              <a:rPr lang="en-US" sz="2000" dirty="0"/>
              <a:t>Multicenter, nonrandomized, investigator-initiated trial in The Netherlands</a:t>
            </a:r>
          </a:p>
        </p:txBody>
      </p:sp>
      <p:sp>
        <p:nvSpPr>
          <p:cNvPr id="9" name="Text Box 45">
            <a:extLst>
              <a:ext uri="{FF2B5EF4-FFF2-40B4-BE49-F238E27FC236}">
                <a16:creationId xmlns:a16="http://schemas.microsoft.com/office/drawing/2014/main" id="{C12802D4-1547-CAAE-98ED-FC2EBD77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4" y="1991734"/>
            <a:ext cx="28651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previously untreated, nonmetastatic dMMR colon adenocarcinoma; cT3 and/or N+ per radiologic staging*; no clinical signs of obstruction; no clinical symptoms/radiologic suspicion of perforation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112)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96445FE5-47AB-ABE5-E423-6AEA4AC1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13" y="3825505"/>
            <a:ext cx="1503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Tissue, plasma, and PBMC</a:t>
            </a: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id="{451A6EF4-AD3A-8A99-C1BD-AAC4EE93D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692" y="2734416"/>
            <a:ext cx="1665287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Nivo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3 mg/kg 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Ipi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 mg/kg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Line 52">
            <a:extLst>
              <a:ext uri="{FF2B5EF4-FFF2-40B4-BE49-F238E27FC236}">
                <a16:creationId xmlns:a16="http://schemas.microsoft.com/office/drawing/2014/main" id="{2BFFA291-1994-ABB4-8B13-9874B7A96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248" y="3145896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12F9280C-2FF5-FF79-EBB7-5BE3A9F40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442" y="2734416"/>
            <a:ext cx="1665287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Nivo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3 mg/kg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49">
            <a:extLst>
              <a:ext uri="{FF2B5EF4-FFF2-40B4-BE49-F238E27FC236}">
                <a16:creationId xmlns:a16="http://schemas.microsoft.com/office/drawing/2014/main" id="{F9A26F07-8ED5-C49F-6582-A22A2239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4191" y="2734416"/>
            <a:ext cx="1665287" cy="8229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Surgery</a:t>
            </a:r>
          </a:p>
        </p:txBody>
      </p:sp>
      <p:sp>
        <p:nvSpPr>
          <p:cNvPr id="21" name="Line 52">
            <a:extLst>
              <a:ext uri="{FF2B5EF4-FFF2-40B4-BE49-F238E27FC236}">
                <a16:creationId xmlns:a16="http://schemas.microsoft.com/office/drawing/2014/main" id="{209F4C54-12C9-96A4-9F1D-104D3D7DF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3498" y="3145896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Line 52">
            <a:extLst>
              <a:ext uri="{FF2B5EF4-FFF2-40B4-BE49-F238E27FC236}">
                <a16:creationId xmlns:a16="http://schemas.microsoft.com/office/drawing/2014/main" id="{64ACD900-9FD1-9CAF-5E8A-7871B18FE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1222" y="3145896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46">
            <a:extLst>
              <a:ext uri="{FF2B5EF4-FFF2-40B4-BE49-F238E27FC236}">
                <a16:creationId xmlns:a16="http://schemas.microsoft.com/office/drawing/2014/main" id="{36F9BCD8-FDB9-C0F9-1DA7-879D21E2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320" y="3825505"/>
            <a:ext cx="1503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Plasma and PBCM</a:t>
            </a: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B1D96122-ADD8-D761-936F-07B46CDF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2342" y="3825505"/>
            <a:ext cx="1503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Tissue, plasma, and PBMC</a:t>
            </a:r>
          </a:p>
        </p:txBody>
      </p:sp>
      <p:sp>
        <p:nvSpPr>
          <p:cNvPr id="25" name="Rectangle 46">
            <a:extLst>
              <a:ext uri="{FF2B5EF4-FFF2-40B4-BE49-F238E27FC236}">
                <a16:creationId xmlns:a16="http://schemas.microsoft.com/office/drawing/2014/main" id="{E18A09AC-0656-F031-927A-DE69D1F4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5825" y="3825505"/>
            <a:ext cx="1642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Plasma and PBCM (follow-up)</a:t>
            </a: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id="{AEB5FE12-1B25-ADC6-A47C-702626BEDC1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5532" y="3719936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Line 52">
            <a:extLst>
              <a:ext uri="{FF2B5EF4-FFF2-40B4-BE49-F238E27FC236}">
                <a16:creationId xmlns:a16="http://schemas.microsoft.com/office/drawing/2014/main" id="{FE9F5EAB-472A-643F-9B8F-346098B748A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21282" y="3719937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Line 52">
            <a:extLst>
              <a:ext uri="{FF2B5EF4-FFF2-40B4-BE49-F238E27FC236}">
                <a16:creationId xmlns:a16="http://schemas.microsoft.com/office/drawing/2014/main" id="{4342E12C-ADCA-5922-061A-DD78D9E5892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237031" y="3719936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Line 52">
            <a:extLst>
              <a:ext uri="{FF2B5EF4-FFF2-40B4-BE49-F238E27FC236}">
                <a16:creationId xmlns:a16="http://schemas.microsoft.com/office/drawing/2014/main" id="{9F70B655-2FF2-AE25-7985-029BD3ABE35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902318" y="3719936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448C2E-D49B-B6EA-DF6B-8C0B063B2EB0}"/>
              </a:ext>
            </a:extLst>
          </p:cNvPr>
          <p:cNvSpPr txBox="1"/>
          <p:nvPr/>
        </p:nvSpPr>
        <p:spPr bwMode="auto">
          <a:xfrm>
            <a:off x="7398376" y="2056058"/>
            <a:ext cx="5854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 wk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AE925E-A8FB-F06E-DEC0-5209FD858055}"/>
              </a:ext>
            </a:extLst>
          </p:cNvPr>
          <p:cNvCxnSpPr>
            <a:cxnSpLocks/>
          </p:cNvCxnSpPr>
          <p:nvPr/>
        </p:nvCxnSpPr>
        <p:spPr bwMode="auto">
          <a:xfrm>
            <a:off x="4342692" y="2394612"/>
            <a:ext cx="6696786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84BB1A-DAA3-372E-2A63-370E9F870522}"/>
              </a:ext>
            </a:extLst>
          </p:cNvPr>
          <p:cNvCxnSpPr>
            <a:cxnSpLocks/>
          </p:cNvCxnSpPr>
          <p:nvPr/>
        </p:nvCxnSpPr>
        <p:spPr bwMode="auto">
          <a:xfrm>
            <a:off x="4342692" y="2295525"/>
            <a:ext cx="0" cy="1905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F6410A-E2B0-BFEA-1B57-4C3F30C95A09}"/>
              </a:ext>
            </a:extLst>
          </p:cNvPr>
          <p:cNvCxnSpPr>
            <a:cxnSpLocks/>
          </p:cNvCxnSpPr>
          <p:nvPr/>
        </p:nvCxnSpPr>
        <p:spPr bwMode="auto">
          <a:xfrm>
            <a:off x="11039478" y="2295525"/>
            <a:ext cx="0" cy="1905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E868C2CB-469B-B92F-F6BE-8186C468D449}"/>
              </a:ext>
            </a:extLst>
          </p:cNvPr>
          <p:cNvSpPr txBox="1">
            <a:spLocks/>
          </p:cNvSpPr>
          <p:nvPr/>
        </p:nvSpPr>
        <p:spPr bwMode="auto">
          <a:xfrm>
            <a:off x="604675" y="4735802"/>
            <a:ext cx="10877529" cy="153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Baseline radiologic assessment revealed 88% stage III, 74% high-risk stage III, 63% T4 tumors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Coprimary endpoints: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safety, 3-yr DFS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Secondary endpoints included: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pCR rate (0% residual viable tumor in primary tumor bed and LN), MPR rate (≤10% residual viable tumor, residual tumor in LN allowed) in post-tx surgical specimen</a:t>
            </a:r>
          </a:p>
        </p:txBody>
      </p:sp>
      <p:sp>
        <p:nvSpPr>
          <p:cNvPr id="38" name="Text Box 30">
            <a:extLst>
              <a:ext uri="{FF2B5EF4-FFF2-40B4-BE49-F238E27FC236}">
                <a16:creationId xmlns:a16="http://schemas.microsoft.com/office/drawing/2014/main" id="{30951B18-F778-F9E2-0E8F-550BB4DE1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647" y="4430970"/>
            <a:ext cx="830448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*Protocol revision (October 2020) added new cohort (n = 70) with ≥T3 and/or N+ tumors along with primary endpoint of 3-yr DFS.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5A4FAB6E-AD0E-E803-F7E2-A34ADEC8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Chalabi. ESMO 2022. Abstr LBA7.</a:t>
            </a:r>
          </a:p>
        </p:txBody>
      </p:sp>
    </p:spTree>
    <p:extLst>
      <p:ext uri="{BB962C8B-B14F-4D97-AF65-F5344CB8AC3E}">
        <p14:creationId xmlns:p14="http://schemas.microsoft.com/office/powerpoint/2010/main" val="358235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0694BA-59E8-BA45-9D89-734AB3E8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05" y="540793"/>
            <a:ext cx="9613861" cy="708924"/>
          </a:xfrm>
        </p:spPr>
        <p:txBody>
          <a:bodyPr/>
          <a:lstStyle/>
          <a:p>
            <a:r>
              <a:rPr lang="en-US" dirty="0"/>
              <a:t>NICHE-2: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B5641-AC4F-88CF-6892-FAF778A7D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20560"/>
            <a:ext cx="8435424" cy="184535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/>
              <a:t>No disease recurrence at median f/u of 13 </a:t>
            </a:r>
            <a:r>
              <a:rPr lang="en-US" sz="2200" dirty="0" err="1"/>
              <a:t>mo</a:t>
            </a:r>
            <a:r>
              <a:rPr lang="en-US" sz="2200" dirty="0"/>
              <a:t> (range: 1.4-57.4)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Grade 3/4 irAEs: 4%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3 patients had delay in surgery with 98% undergoing timely surgery (safety primary endpoint met*)</a:t>
            </a:r>
          </a:p>
          <a:p>
            <a:pPr marL="0" indent="0">
              <a:spcAft>
                <a:spcPts val="0"/>
              </a:spcAft>
              <a:buNone/>
            </a:pPr>
            <a:endParaRPr lang="en-US" sz="2200" dirty="0"/>
          </a:p>
          <a:p>
            <a:pPr>
              <a:spcAft>
                <a:spcPts val="0"/>
              </a:spcAft>
            </a:pPr>
            <a:endParaRPr lang="en-US" sz="2200" dirty="0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CECEE15F-963F-97B6-73D5-B50CFAB0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Chalabi. ESMO 2022. Abstr LBA7.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2CD7AF3-C1CC-0635-12ED-9D16B21E16F2}"/>
              </a:ext>
            </a:extLst>
          </p:cNvPr>
          <p:cNvSpPr/>
          <p:nvPr/>
        </p:nvSpPr>
        <p:spPr bwMode="auto">
          <a:xfrm>
            <a:off x="1947333" y="3783540"/>
            <a:ext cx="9414934" cy="2319867"/>
          </a:xfrm>
          <a:custGeom>
            <a:avLst/>
            <a:gdLst>
              <a:gd name="connsiteX0" fmla="*/ 0 w 9414934"/>
              <a:gd name="connsiteY0" fmla="*/ 0 h 2362200"/>
              <a:gd name="connsiteX1" fmla="*/ 0 w 9414934"/>
              <a:gd name="connsiteY1" fmla="*/ 2362200 h 2362200"/>
              <a:gd name="connsiteX2" fmla="*/ 9414934 w 9414934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4934" h="2362200">
                <a:moveTo>
                  <a:pt x="0" y="0"/>
                </a:moveTo>
                <a:lnTo>
                  <a:pt x="0" y="2362200"/>
                </a:lnTo>
                <a:lnTo>
                  <a:pt x="9414934" y="23622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935A1-95DF-DDA9-B243-7F83207694BA}"/>
              </a:ext>
            </a:extLst>
          </p:cNvPr>
          <p:cNvSpPr txBox="1"/>
          <p:nvPr/>
        </p:nvSpPr>
        <p:spPr bwMode="auto">
          <a:xfrm rot="16200000">
            <a:off x="377563" y="4628909"/>
            <a:ext cx="16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Pathologic Tumor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Regression (%)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696E6-A243-7862-42AF-D2AE0B2E87A5}"/>
              </a:ext>
            </a:extLst>
          </p:cNvPr>
          <p:cNvGrpSpPr/>
          <p:nvPr/>
        </p:nvGrpSpPr>
        <p:grpSpPr>
          <a:xfrm>
            <a:off x="1878806" y="3783541"/>
            <a:ext cx="82296" cy="2319867"/>
            <a:chOff x="1710266" y="1354666"/>
            <a:chExt cx="82296" cy="23198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3A8E0C-56F7-13F7-36F1-34B1A70A51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1354666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51AAAC-12EA-79ED-E0C5-B93C254569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1818640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5DA9259-BC55-5EC4-0C23-F2A4A56311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2282614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B3A9BE-3C10-17F0-5787-B74B5B6783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2746588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D5F913-8F8C-C865-0143-052E466059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2514601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E5EF2A-705A-CCC5-9DDF-FB99DC1746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3210562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DF7A36-989B-50DB-9AAD-4DD1D3A9A5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3674533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309E65-BF27-0DFF-B880-16EFB9E18C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0266" y="3442549"/>
              <a:ext cx="82296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70F110-3773-8FF2-2513-60EFDC69E4A6}"/>
              </a:ext>
            </a:extLst>
          </p:cNvPr>
          <p:cNvGrpSpPr/>
          <p:nvPr/>
        </p:nvGrpSpPr>
        <p:grpSpPr>
          <a:xfrm>
            <a:off x="1395656" y="3629652"/>
            <a:ext cx="538930" cy="2622424"/>
            <a:chOff x="1374140" y="1200777"/>
            <a:chExt cx="538930" cy="26224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76E8C-4A74-148B-50DF-D5DDC4556573}"/>
                </a:ext>
              </a:extLst>
            </p:cNvPr>
            <p:cNvSpPr txBox="1"/>
            <p:nvPr/>
          </p:nvSpPr>
          <p:spPr bwMode="auto">
            <a:xfrm>
              <a:off x="1637032" y="1200777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8D3E87-3E22-8876-149B-19F6342EB223}"/>
                </a:ext>
              </a:extLst>
            </p:cNvPr>
            <p:cNvSpPr txBox="1"/>
            <p:nvPr/>
          </p:nvSpPr>
          <p:spPr bwMode="auto">
            <a:xfrm>
              <a:off x="1491159" y="1661165"/>
              <a:ext cx="4219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-20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B6F816-70DC-646A-C168-699C6D59A6AD}"/>
                </a:ext>
              </a:extLst>
            </p:cNvPr>
            <p:cNvSpPr txBox="1"/>
            <p:nvPr/>
          </p:nvSpPr>
          <p:spPr bwMode="auto">
            <a:xfrm>
              <a:off x="1491159" y="2127606"/>
              <a:ext cx="4219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-40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D0386C-7DED-3E58-5E79-2E5FE2C8B178}"/>
                </a:ext>
              </a:extLst>
            </p:cNvPr>
            <p:cNvSpPr txBox="1"/>
            <p:nvPr/>
          </p:nvSpPr>
          <p:spPr bwMode="auto">
            <a:xfrm>
              <a:off x="1491159" y="2587994"/>
              <a:ext cx="4219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-60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10B1A7-B11C-76AB-65F3-6CF2735B6206}"/>
                </a:ext>
              </a:extLst>
            </p:cNvPr>
            <p:cNvSpPr txBox="1"/>
            <p:nvPr/>
          </p:nvSpPr>
          <p:spPr bwMode="auto">
            <a:xfrm>
              <a:off x="1531234" y="2359098"/>
              <a:ext cx="3818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PR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388AB4-AD4C-42FD-40B5-7EF15AD1F230}"/>
                </a:ext>
              </a:extLst>
            </p:cNvPr>
            <p:cNvSpPr txBox="1"/>
            <p:nvPr/>
          </p:nvSpPr>
          <p:spPr bwMode="auto">
            <a:xfrm>
              <a:off x="1491159" y="3055036"/>
              <a:ext cx="4219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-80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49633B-D33B-F452-56CA-DAE54027FB77}"/>
                </a:ext>
              </a:extLst>
            </p:cNvPr>
            <p:cNvSpPr txBox="1"/>
            <p:nvPr/>
          </p:nvSpPr>
          <p:spPr bwMode="auto">
            <a:xfrm>
              <a:off x="1399788" y="3515424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-100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CB0C41-3C4A-2789-0126-03C42C828176}"/>
                </a:ext>
              </a:extLst>
            </p:cNvPr>
            <p:cNvSpPr txBox="1"/>
            <p:nvPr/>
          </p:nvSpPr>
          <p:spPr bwMode="auto">
            <a:xfrm>
              <a:off x="1374140" y="3285083"/>
              <a:ext cx="53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MPR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978F4AA-5D61-B1F6-CAB1-EE39553874D1}"/>
              </a:ext>
            </a:extLst>
          </p:cNvPr>
          <p:cNvSpPr/>
          <p:nvPr/>
        </p:nvSpPr>
        <p:spPr bwMode="auto">
          <a:xfrm>
            <a:off x="1975446" y="3786432"/>
            <a:ext cx="64008" cy="926829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1B8E09-879F-9E72-A801-74D901250429}"/>
              </a:ext>
            </a:extLst>
          </p:cNvPr>
          <p:cNvSpPr/>
          <p:nvPr/>
        </p:nvSpPr>
        <p:spPr bwMode="auto">
          <a:xfrm>
            <a:off x="2062743" y="3786431"/>
            <a:ext cx="64008" cy="149961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9B2D2D-FC54-5CDE-13CD-389A5F419D23}"/>
              </a:ext>
            </a:extLst>
          </p:cNvPr>
          <p:cNvSpPr/>
          <p:nvPr/>
        </p:nvSpPr>
        <p:spPr bwMode="auto">
          <a:xfrm>
            <a:off x="2150040" y="3786431"/>
            <a:ext cx="64008" cy="149961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762330-83B4-04EE-A2C9-D2A443F4CA91}"/>
              </a:ext>
            </a:extLst>
          </p:cNvPr>
          <p:cNvSpPr/>
          <p:nvPr/>
        </p:nvSpPr>
        <p:spPr bwMode="auto">
          <a:xfrm>
            <a:off x="2237337" y="3786431"/>
            <a:ext cx="64008" cy="18470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286732-27DF-C904-C5D5-412545A69269}"/>
              </a:ext>
            </a:extLst>
          </p:cNvPr>
          <p:cNvSpPr/>
          <p:nvPr/>
        </p:nvSpPr>
        <p:spPr bwMode="auto">
          <a:xfrm>
            <a:off x="2324634" y="3786431"/>
            <a:ext cx="64008" cy="1883664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E16750-3492-B7C9-853B-49C6393E9438}"/>
              </a:ext>
            </a:extLst>
          </p:cNvPr>
          <p:cNvSpPr/>
          <p:nvPr/>
        </p:nvSpPr>
        <p:spPr bwMode="auto">
          <a:xfrm>
            <a:off x="2411931" y="3786431"/>
            <a:ext cx="64008" cy="20756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9E59FA-879F-D621-AF22-64D4FECB48DB}"/>
              </a:ext>
            </a:extLst>
          </p:cNvPr>
          <p:cNvSpPr/>
          <p:nvPr/>
        </p:nvSpPr>
        <p:spPr bwMode="auto">
          <a:xfrm>
            <a:off x="2499228" y="3786431"/>
            <a:ext cx="64008" cy="212140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62DFC5-BB79-AAF9-691F-6F3963D3ECDA}"/>
              </a:ext>
            </a:extLst>
          </p:cNvPr>
          <p:cNvSpPr/>
          <p:nvPr/>
        </p:nvSpPr>
        <p:spPr bwMode="auto">
          <a:xfrm>
            <a:off x="2586525" y="3786431"/>
            <a:ext cx="64008" cy="213969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A92CC4-D555-A558-1F5E-A685BBE4853F}"/>
              </a:ext>
            </a:extLst>
          </p:cNvPr>
          <p:cNvSpPr/>
          <p:nvPr/>
        </p:nvSpPr>
        <p:spPr bwMode="auto">
          <a:xfrm>
            <a:off x="2673822" y="3786431"/>
            <a:ext cx="64008" cy="218541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64971A-CE56-CCE6-2A6C-C9D8E3CFABDA}"/>
              </a:ext>
            </a:extLst>
          </p:cNvPr>
          <p:cNvSpPr/>
          <p:nvPr/>
        </p:nvSpPr>
        <p:spPr bwMode="auto">
          <a:xfrm>
            <a:off x="2761119" y="3786431"/>
            <a:ext cx="64008" cy="218541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8090F1-2910-DF04-B311-16BA86C6AB0D}"/>
              </a:ext>
            </a:extLst>
          </p:cNvPr>
          <p:cNvSpPr/>
          <p:nvPr/>
        </p:nvSpPr>
        <p:spPr bwMode="auto">
          <a:xfrm>
            <a:off x="2848416" y="3786431"/>
            <a:ext cx="64008" cy="223113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E02733-E38E-8901-9A34-BD61C8943E61}"/>
              </a:ext>
            </a:extLst>
          </p:cNvPr>
          <p:cNvSpPr/>
          <p:nvPr/>
        </p:nvSpPr>
        <p:spPr bwMode="auto">
          <a:xfrm>
            <a:off x="2935713" y="3786431"/>
            <a:ext cx="64008" cy="223113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5FA3E8-10AE-9B45-DA62-AD56A2C85977}"/>
              </a:ext>
            </a:extLst>
          </p:cNvPr>
          <p:cNvSpPr/>
          <p:nvPr/>
        </p:nvSpPr>
        <p:spPr bwMode="auto">
          <a:xfrm>
            <a:off x="3023010" y="3786431"/>
            <a:ext cx="64008" cy="2231136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63E970-9B3B-D176-45B3-665D0E1597C6}"/>
              </a:ext>
            </a:extLst>
          </p:cNvPr>
          <p:cNvSpPr/>
          <p:nvPr/>
        </p:nvSpPr>
        <p:spPr bwMode="auto">
          <a:xfrm>
            <a:off x="3110307" y="3786431"/>
            <a:ext cx="64008" cy="225856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151CCD-3A6C-3F22-F7DB-F117968A1780}"/>
              </a:ext>
            </a:extLst>
          </p:cNvPr>
          <p:cNvSpPr/>
          <p:nvPr/>
        </p:nvSpPr>
        <p:spPr bwMode="auto">
          <a:xfrm>
            <a:off x="3197604" y="3786431"/>
            <a:ext cx="64008" cy="225856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B01FD0-8536-009C-677F-00E5B2FE0ACB}"/>
              </a:ext>
            </a:extLst>
          </p:cNvPr>
          <p:cNvSpPr/>
          <p:nvPr/>
        </p:nvSpPr>
        <p:spPr bwMode="auto">
          <a:xfrm>
            <a:off x="3284901" y="3786431"/>
            <a:ext cx="64008" cy="225856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796EEF-9DEE-D4DB-A79D-DBFED76789FC}"/>
              </a:ext>
            </a:extLst>
          </p:cNvPr>
          <p:cNvSpPr/>
          <p:nvPr/>
        </p:nvSpPr>
        <p:spPr bwMode="auto">
          <a:xfrm>
            <a:off x="3372198" y="3786431"/>
            <a:ext cx="64008" cy="225856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B9AF3-0FC1-62C5-0F09-AA5637B0021D}"/>
              </a:ext>
            </a:extLst>
          </p:cNvPr>
          <p:cNvSpPr/>
          <p:nvPr/>
        </p:nvSpPr>
        <p:spPr bwMode="auto">
          <a:xfrm>
            <a:off x="3459495" y="3786432"/>
            <a:ext cx="64008" cy="22860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95A5057-85E4-FD9E-D9FE-5EF5B5005003}"/>
              </a:ext>
            </a:extLst>
          </p:cNvPr>
          <p:cNvSpPr/>
          <p:nvPr/>
        </p:nvSpPr>
        <p:spPr bwMode="auto">
          <a:xfrm>
            <a:off x="3546792" y="3786432"/>
            <a:ext cx="64008" cy="22860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A5497A6-7259-B2B6-186E-11CE8A4FA9E0}"/>
              </a:ext>
            </a:extLst>
          </p:cNvPr>
          <p:cNvSpPr/>
          <p:nvPr/>
        </p:nvSpPr>
        <p:spPr bwMode="auto">
          <a:xfrm>
            <a:off x="3634089" y="3786432"/>
            <a:ext cx="64008" cy="22860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0A712A-4DFC-34E5-69A6-8C6078580032}"/>
              </a:ext>
            </a:extLst>
          </p:cNvPr>
          <p:cNvSpPr/>
          <p:nvPr/>
        </p:nvSpPr>
        <p:spPr bwMode="auto">
          <a:xfrm>
            <a:off x="3721386" y="3786432"/>
            <a:ext cx="64008" cy="22860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9ED7C5-5F4C-F206-7F5D-C27C136B196E}"/>
              </a:ext>
            </a:extLst>
          </p:cNvPr>
          <p:cNvSpPr/>
          <p:nvPr/>
        </p:nvSpPr>
        <p:spPr bwMode="auto">
          <a:xfrm>
            <a:off x="3808683" y="3786432"/>
            <a:ext cx="64008" cy="22860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C762E25-7A8C-54C9-7E52-6F0082C13219}"/>
              </a:ext>
            </a:extLst>
          </p:cNvPr>
          <p:cNvSpPr/>
          <p:nvPr/>
        </p:nvSpPr>
        <p:spPr bwMode="auto">
          <a:xfrm>
            <a:off x="389598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069068E-63BE-7AFA-2B2B-23F9CD1EF39F}"/>
              </a:ext>
            </a:extLst>
          </p:cNvPr>
          <p:cNvSpPr/>
          <p:nvPr/>
        </p:nvSpPr>
        <p:spPr bwMode="auto">
          <a:xfrm>
            <a:off x="398327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5C465AF-F0D1-0FB0-501A-7EFB6295618F}"/>
              </a:ext>
            </a:extLst>
          </p:cNvPr>
          <p:cNvSpPr/>
          <p:nvPr/>
        </p:nvSpPr>
        <p:spPr bwMode="auto">
          <a:xfrm>
            <a:off x="407057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160072-00F0-1FA0-6F40-4137A1681E35}"/>
              </a:ext>
            </a:extLst>
          </p:cNvPr>
          <p:cNvSpPr/>
          <p:nvPr/>
        </p:nvSpPr>
        <p:spPr bwMode="auto">
          <a:xfrm>
            <a:off x="415787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257329-3C4F-0331-BC5B-BA7A3C85F279}"/>
              </a:ext>
            </a:extLst>
          </p:cNvPr>
          <p:cNvSpPr/>
          <p:nvPr/>
        </p:nvSpPr>
        <p:spPr bwMode="auto">
          <a:xfrm>
            <a:off x="424516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0612E8A-08DD-6011-74E1-A89636B564AA}"/>
              </a:ext>
            </a:extLst>
          </p:cNvPr>
          <p:cNvSpPr/>
          <p:nvPr/>
        </p:nvSpPr>
        <p:spPr bwMode="auto">
          <a:xfrm>
            <a:off x="433246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FF2950-A088-0DCD-6D26-D7FF0B14C30C}"/>
              </a:ext>
            </a:extLst>
          </p:cNvPr>
          <p:cNvSpPr/>
          <p:nvPr/>
        </p:nvSpPr>
        <p:spPr bwMode="auto">
          <a:xfrm>
            <a:off x="441976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3D9C6A2-CE01-1ED8-3D20-74758B46FC5D}"/>
              </a:ext>
            </a:extLst>
          </p:cNvPr>
          <p:cNvSpPr/>
          <p:nvPr/>
        </p:nvSpPr>
        <p:spPr bwMode="auto">
          <a:xfrm>
            <a:off x="450705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6015B1-315D-912A-1966-85C1F3E13D1F}"/>
              </a:ext>
            </a:extLst>
          </p:cNvPr>
          <p:cNvSpPr/>
          <p:nvPr/>
        </p:nvSpPr>
        <p:spPr bwMode="auto">
          <a:xfrm>
            <a:off x="459435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CC2240-91B7-36FB-4A4C-975D222FF30B}"/>
              </a:ext>
            </a:extLst>
          </p:cNvPr>
          <p:cNvSpPr/>
          <p:nvPr/>
        </p:nvSpPr>
        <p:spPr bwMode="auto">
          <a:xfrm>
            <a:off x="468165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88CFFED-4EAA-87D2-28B1-DE18C9D48E59}"/>
              </a:ext>
            </a:extLst>
          </p:cNvPr>
          <p:cNvSpPr/>
          <p:nvPr/>
        </p:nvSpPr>
        <p:spPr bwMode="auto">
          <a:xfrm>
            <a:off x="476895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CF841EF-52A9-C4B4-3D0A-A09A0547FDD7}"/>
              </a:ext>
            </a:extLst>
          </p:cNvPr>
          <p:cNvSpPr/>
          <p:nvPr/>
        </p:nvSpPr>
        <p:spPr bwMode="auto">
          <a:xfrm>
            <a:off x="485624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D0E70C8-9EFC-2AF7-D825-3D5A8A89A843}"/>
              </a:ext>
            </a:extLst>
          </p:cNvPr>
          <p:cNvSpPr/>
          <p:nvPr/>
        </p:nvSpPr>
        <p:spPr bwMode="auto">
          <a:xfrm>
            <a:off x="494354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BBC63C-1979-DD38-7BB2-5D8BE8269D6A}"/>
              </a:ext>
            </a:extLst>
          </p:cNvPr>
          <p:cNvSpPr/>
          <p:nvPr/>
        </p:nvSpPr>
        <p:spPr bwMode="auto">
          <a:xfrm>
            <a:off x="503084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31F34E-D730-5F72-0EFD-7ECC51BD7A4E}"/>
              </a:ext>
            </a:extLst>
          </p:cNvPr>
          <p:cNvSpPr/>
          <p:nvPr/>
        </p:nvSpPr>
        <p:spPr bwMode="auto">
          <a:xfrm>
            <a:off x="511813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CBA5F-404B-A21A-7D02-2DEEFF07C4B1}"/>
              </a:ext>
            </a:extLst>
          </p:cNvPr>
          <p:cNvSpPr/>
          <p:nvPr/>
        </p:nvSpPr>
        <p:spPr bwMode="auto">
          <a:xfrm>
            <a:off x="520543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50B626-7459-D67A-18BA-6878B36CC3F8}"/>
              </a:ext>
            </a:extLst>
          </p:cNvPr>
          <p:cNvSpPr/>
          <p:nvPr/>
        </p:nvSpPr>
        <p:spPr bwMode="auto">
          <a:xfrm>
            <a:off x="529273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C0CC77-0B2E-87FA-B9B3-D6E74B12FBF1}"/>
              </a:ext>
            </a:extLst>
          </p:cNvPr>
          <p:cNvSpPr/>
          <p:nvPr/>
        </p:nvSpPr>
        <p:spPr bwMode="auto">
          <a:xfrm>
            <a:off x="538002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FD9C2E-8F07-1516-AA54-42CC2C6F8DD0}"/>
              </a:ext>
            </a:extLst>
          </p:cNvPr>
          <p:cNvSpPr/>
          <p:nvPr/>
        </p:nvSpPr>
        <p:spPr bwMode="auto">
          <a:xfrm>
            <a:off x="546732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0A47B7F-7C7A-0FC8-0876-05C0A157578B}"/>
              </a:ext>
            </a:extLst>
          </p:cNvPr>
          <p:cNvSpPr/>
          <p:nvPr/>
        </p:nvSpPr>
        <p:spPr bwMode="auto">
          <a:xfrm>
            <a:off x="555462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2639406-4CE3-2560-A992-C58714665CFC}"/>
              </a:ext>
            </a:extLst>
          </p:cNvPr>
          <p:cNvSpPr/>
          <p:nvPr/>
        </p:nvSpPr>
        <p:spPr bwMode="auto">
          <a:xfrm>
            <a:off x="564192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A7835C4-A896-C5FC-9F82-54C099DAF39C}"/>
              </a:ext>
            </a:extLst>
          </p:cNvPr>
          <p:cNvSpPr/>
          <p:nvPr/>
        </p:nvSpPr>
        <p:spPr bwMode="auto">
          <a:xfrm>
            <a:off x="572921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F293E5E-603C-601E-5A96-7643030F5442}"/>
              </a:ext>
            </a:extLst>
          </p:cNvPr>
          <p:cNvSpPr/>
          <p:nvPr/>
        </p:nvSpPr>
        <p:spPr bwMode="auto">
          <a:xfrm>
            <a:off x="581651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DFC3BEB-140A-3521-7888-EFE6F61638DE}"/>
              </a:ext>
            </a:extLst>
          </p:cNvPr>
          <p:cNvSpPr/>
          <p:nvPr/>
        </p:nvSpPr>
        <p:spPr bwMode="auto">
          <a:xfrm>
            <a:off x="590381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4EC182-0BB2-7D72-397A-165A6A2DA3E8}"/>
              </a:ext>
            </a:extLst>
          </p:cNvPr>
          <p:cNvSpPr/>
          <p:nvPr/>
        </p:nvSpPr>
        <p:spPr bwMode="auto">
          <a:xfrm>
            <a:off x="599110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F50D94E-F187-42DC-2BE0-68A563D436A6}"/>
              </a:ext>
            </a:extLst>
          </p:cNvPr>
          <p:cNvSpPr/>
          <p:nvPr/>
        </p:nvSpPr>
        <p:spPr bwMode="auto">
          <a:xfrm>
            <a:off x="607840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9E47BBC-5CE9-5CC1-4C4A-38FA0EA1F16D}"/>
              </a:ext>
            </a:extLst>
          </p:cNvPr>
          <p:cNvSpPr/>
          <p:nvPr/>
        </p:nvSpPr>
        <p:spPr bwMode="auto">
          <a:xfrm>
            <a:off x="616570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DD30AE6-E071-6829-6E04-D2E5DDDCC297}"/>
              </a:ext>
            </a:extLst>
          </p:cNvPr>
          <p:cNvSpPr/>
          <p:nvPr/>
        </p:nvSpPr>
        <p:spPr bwMode="auto">
          <a:xfrm>
            <a:off x="625299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89DD53-C4EA-27B5-990F-3538434CCF62}"/>
              </a:ext>
            </a:extLst>
          </p:cNvPr>
          <p:cNvSpPr/>
          <p:nvPr/>
        </p:nvSpPr>
        <p:spPr bwMode="auto">
          <a:xfrm>
            <a:off x="634029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CBDDF37-1C3B-BA54-CA79-B9168C83013A}"/>
              </a:ext>
            </a:extLst>
          </p:cNvPr>
          <p:cNvSpPr/>
          <p:nvPr/>
        </p:nvSpPr>
        <p:spPr bwMode="auto">
          <a:xfrm>
            <a:off x="642759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FD5C290-3A88-4F93-8ACD-09DCA9A39179}"/>
              </a:ext>
            </a:extLst>
          </p:cNvPr>
          <p:cNvSpPr/>
          <p:nvPr/>
        </p:nvSpPr>
        <p:spPr bwMode="auto">
          <a:xfrm>
            <a:off x="651489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090A68E-8430-BE73-349F-86C4E1B1A98D}"/>
              </a:ext>
            </a:extLst>
          </p:cNvPr>
          <p:cNvSpPr/>
          <p:nvPr/>
        </p:nvSpPr>
        <p:spPr bwMode="auto">
          <a:xfrm>
            <a:off x="660218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DBA53A2-1553-BF5E-CF82-4D5DE2740CD1}"/>
              </a:ext>
            </a:extLst>
          </p:cNvPr>
          <p:cNvSpPr/>
          <p:nvPr/>
        </p:nvSpPr>
        <p:spPr bwMode="auto">
          <a:xfrm>
            <a:off x="668948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C80E606-5CEC-ACE3-B9E7-FEAB63B7C730}"/>
              </a:ext>
            </a:extLst>
          </p:cNvPr>
          <p:cNvSpPr/>
          <p:nvPr/>
        </p:nvSpPr>
        <p:spPr bwMode="auto">
          <a:xfrm>
            <a:off x="677678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0AE2C00-6662-389F-D137-04F55A8592C2}"/>
              </a:ext>
            </a:extLst>
          </p:cNvPr>
          <p:cNvSpPr/>
          <p:nvPr/>
        </p:nvSpPr>
        <p:spPr bwMode="auto">
          <a:xfrm>
            <a:off x="686407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DE47F42-3944-2716-DC63-712C06EB9EF5}"/>
              </a:ext>
            </a:extLst>
          </p:cNvPr>
          <p:cNvSpPr/>
          <p:nvPr/>
        </p:nvSpPr>
        <p:spPr bwMode="auto">
          <a:xfrm>
            <a:off x="695137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826439-29AD-C890-91E5-8F70C49BE5D5}"/>
              </a:ext>
            </a:extLst>
          </p:cNvPr>
          <p:cNvSpPr/>
          <p:nvPr/>
        </p:nvSpPr>
        <p:spPr bwMode="auto">
          <a:xfrm>
            <a:off x="703867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1F8133-8E1A-5F1F-E2FB-44E1AA208D05}"/>
              </a:ext>
            </a:extLst>
          </p:cNvPr>
          <p:cNvSpPr/>
          <p:nvPr/>
        </p:nvSpPr>
        <p:spPr bwMode="auto">
          <a:xfrm>
            <a:off x="712596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B772335-2557-B7F4-35C4-359AFF6CA60D}"/>
              </a:ext>
            </a:extLst>
          </p:cNvPr>
          <p:cNvSpPr/>
          <p:nvPr/>
        </p:nvSpPr>
        <p:spPr bwMode="auto">
          <a:xfrm>
            <a:off x="721326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8AD3A75-814F-412F-AFE3-C458F74B6CF9}"/>
              </a:ext>
            </a:extLst>
          </p:cNvPr>
          <p:cNvSpPr/>
          <p:nvPr/>
        </p:nvSpPr>
        <p:spPr bwMode="auto">
          <a:xfrm>
            <a:off x="730056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EDA2885-69E9-24F8-38A5-3B35E88BB9DA}"/>
              </a:ext>
            </a:extLst>
          </p:cNvPr>
          <p:cNvSpPr/>
          <p:nvPr/>
        </p:nvSpPr>
        <p:spPr bwMode="auto">
          <a:xfrm>
            <a:off x="738786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3BDEF5C-CB96-6548-27A1-3DC230901B7A}"/>
              </a:ext>
            </a:extLst>
          </p:cNvPr>
          <p:cNvSpPr/>
          <p:nvPr/>
        </p:nvSpPr>
        <p:spPr bwMode="auto">
          <a:xfrm>
            <a:off x="747515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98930D5-3242-9A49-E588-97F878B49CE5}"/>
              </a:ext>
            </a:extLst>
          </p:cNvPr>
          <p:cNvSpPr/>
          <p:nvPr/>
        </p:nvSpPr>
        <p:spPr bwMode="auto">
          <a:xfrm>
            <a:off x="756245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DF0733A-A7E6-B158-66FF-33B2EDCE02AB}"/>
              </a:ext>
            </a:extLst>
          </p:cNvPr>
          <p:cNvSpPr/>
          <p:nvPr/>
        </p:nvSpPr>
        <p:spPr bwMode="auto">
          <a:xfrm>
            <a:off x="764975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FF8E87-64EE-325A-A258-29A2AEA686DB}"/>
              </a:ext>
            </a:extLst>
          </p:cNvPr>
          <p:cNvSpPr/>
          <p:nvPr/>
        </p:nvSpPr>
        <p:spPr bwMode="auto">
          <a:xfrm>
            <a:off x="773704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8797BC5-0A55-A593-09A2-8ABA2AE86C6C}"/>
              </a:ext>
            </a:extLst>
          </p:cNvPr>
          <p:cNvSpPr/>
          <p:nvPr/>
        </p:nvSpPr>
        <p:spPr bwMode="auto">
          <a:xfrm>
            <a:off x="782434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3F0930-4D5D-54DC-0F6F-B26900DCEDDF}"/>
              </a:ext>
            </a:extLst>
          </p:cNvPr>
          <p:cNvSpPr/>
          <p:nvPr/>
        </p:nvSpPr>
        <p:spPr bwMode="auto">
          <a:xfrm>
            <a:off x="791164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4CEEEB7-AD4B-C471-27A6-D8498D8B8AAB}"/>
              </a:ext>
            </a:extLst>
          </p:cNvPr>
          <p:cNvSpPr/>
          <p:nvPr/>
        </p:nvSpPr>
        <p:spPr bwMode="auto">
          <a:xfrm>
            <a:off x="799893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35154B-8B79-9D71-8BE8-86AF9BC5C948}"/>
              </a:ext>
            </a:extLst>
          </p:cNvPr>
          <p:cNvSpPr/>
          <p:nvPr/>
        </p:nvSpPr>
        <p:spPr bwMode="auto">
          <a:xfrm>
            <a:off x="808623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14A0142-4E0D-9537-04B3-96C0D6B6E686}"/>
              </a:ext>
            </a:extLst>
          </p:cNvPr>
          <p:cNvSpPr/>
          <p:nvPr/>
        </p:nvSpPr>
        <p:spPr bwMode="auto">
          <a:xfrm>
            <a:off x="817353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F85117D-497B-135A-74A7-63AF09BDA8A4}"/>
              </a:ext>
            </a:extLst>
          </p:cNvPr>
          <p:cNvSpPr/>
          <p:nvPr/>
        </p:nvSpPr>
        <p:spPr bwMode="auto">
          <a:xfrm>
            <a:off x="826083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B3F605-DB92-7493-3AC1-968D3CB63A9E}"/>
              </a:ext>
            </a:extLst>
          </p:cNvPr>
          <p:cNvSpPr/>
          <p:nvPr/>
        </p:nvSpPr>
        <p:spPr bwMode="auto">
          <a:xfrm>
            <a:off x="834812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F21FDE7-0B22-092C-B862-9FA9E2D23C33}"/>
              </a:ext>
            </a:extLst>
          </p:cNvPr>
          <p:cNvSpPr/>
          <p:nvPr/>
        </p:nvSpPr>
        <p:spPr bwMode="auto">
          <a:xfrm>
            <a:off x="843542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A21A945-2336-E21F-67ED-1DCB987D6DB3}"/>
              </a:ext>
            </a:extLst>
          </p:cNvPr>
          <p:cNvSpPr/>
          <p:nvPr/>
        </p:nvSpPr>
        <p:spPr bwMode="auto">
          <a:xfrm>
            <a:off x="852272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AB6200E-CF9C-2A66-253E-2B8D5AFA8B18}"/>
              </a:ext>
            </a:extLst>
          </p:cNvPr>
          <p:cNvSpPr/>
          <p:nvPr/>
        </p:nvSpPr>
        <p:spPr bwMode="auto">
          <a:xfrm>
            <a:off x="861001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ECF1787-EFB9-0B8B-511F-9B95FB6F6EA7}"/>
              </a:ext>
            </a:extLst>
          </p:cNvPr>
          <p:cNvSpPr/>
          <p:nvPr/>
        </p:nvSpPr>
        <p:spPr bwMode="auto">
          <a:xfrm>
            <a:off x="869731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697FEAE-B0D7-F618-4107-0AC47276F63B}"/>
              </a:ext>
            </a:extLst>
          </p:cNvPr>
          <p:cNvSpPr/>
          <p:nvPr/>
        </p:nvSpPr>
        <p:spPr bwMode="auto">
          <a:xfrm>
            <a:off x="878461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017738B-EB88-1DD1-8FC0-9D7B7E0C2B1A}"/>
              </a:ext>
            </a:extLst>
          </p:cNvPr>
          <p:cNvSpPr/>
          <p:nvPr/>
        </p:nvSpPr>
        <p:spPr bwMode="auto">
          <a:xfrm>
            <a:off x="887190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1C0567D-26AF-A1CB-09C7-BE830EE42ED6}"/>
              </a:ext>
            </a:extLst>
          </p:cNvPr>
          <p:cNvSpPr/>
          <p:nvPr/>
        </p:nvSpPr>
        <p:spPr bwMode="auto">
          <a:xfrm>
            <a:off x="895920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C6866B3-2260-CD2E-D9E5-F708C2D5EDEC}"/>
              </a:ext>
            </a:extLst>
          </p:cNvPr>
          <p:cNvSpPr/>
          <p:nvPr/>
        </p:nvSpPr>
        <p:spPr bwMode="auto">
          <a:xfrm>
            <a:off x="904650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5D597E3-A2DF-BCAD-04C1-6A4CB6FAC956}"/>
              </a:ext>
            </a:extLst>
          </p:cNvPr>
          <p:cNvSpPr/>
          <p:nvPr/>
        </p:nvSpPr>
        <p:spPr bwMode="auto">
          <a:xfrm>
            <a:off x="913380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B4127F2-BD56-0872-3374-578B12481F25}"/>
              </a:ext>
            </a:extLst>
          </p:cNvPr>
          <p:cNvSpPr/>
          <p:nvPr/>
        </p:nvSpPr>
        <p:spPr bwMode="auto">
          <a:xfrm>
            <a:off x="922109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F3E1AE3-71C0-FE40-3484-E67F07565B22}"/>
              </a:ext>
            </a:extLst>
          </p:cNvPr>
          <p:cNvSpPr/>
          <p:nvPr/>
        </p:nvSpPr>
        <p:spPr bwMode="auto">
          <a:xfrm>
            <a:off x="930839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A364BB4-BB6F-5C20-BC68-C79F14763836}"/>
              </a:ext>
            </a:extLst>
          </p:cNvPr>
          <p:cNvSpPr/>
          <p:nvPr/>
        </p:nvSpPr>
        <p:spPr bwMode="auto">
          <a:xfrm>
            <a:off x="939569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3F22930-825D-4DA8-7F1F-7B9685D28762}"/>
              </a:ext>
            </a:extLst>
          </p:cNvPr>
          <p:cNvSpPr/>
          <p:nvPr/>
        </p:nvSpPr>
        <p:spPr bwMode="auto">
          <a:xfrm>
            <a:off x="948298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D9B5A68-FE20-0866-3EF3-4D2167D7608D}"/>
              </a:ext>
            </a:extLst>
          </p:cNvPr>
          <p:cNvSpPr/>
          <p:nvPr/>
        </p:nvSpPr>
        <p:spPr bwMode="auto">
          <a:xfrm>
            <a:off x="957028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35ED59A-57F5-FE89-3046-17F99C28C5C5}"/>
              </a:ext>
            </a:extLst>
          </p:cNvPr>
          <p:cNvSpPr/>
          <p:nvPr/>
        </p:nvSpPr>
        <p:spPr bwMode="auto">
          <a:xfrm>
            <a:off x="965758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B6D163F-B641-B443-1D4E-CA4AC9C17A6F}"/>
              </a:ext>
            </a:extLst>
          </p:cNvPr>
          <p:cNvSpPr/>
          <p:nvPr/>
        </p:nvSpPr>
        <p:spPr bwMode="auto">
          <a:xfrm>
            <a:off x="974487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19E723D-501F-A0D3-36B6-6AD688F575D7}"/>
              </a:ext>
            </a:extLst>
          </p:cNvPr>
          <p:cNvSpPr/>
          <p:nvPr/>
        </p:nvSpPr>
        <p:spPr bwMode="auto">
          <a:xfrm>
            <a:off x="983217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FB49E2D-87AB-2E61-353C-4B81BC6E9690}"/>
              </a:ext>
            </a:extLst>
          </p:cNvPr>
          <p:cNvSpPr/>
          <p:nvPr/>
        </p:nvSpPr>
        <p:spPr bwMode="auto">
          <a:xfrm>
            <a:off x="991947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19ECF20-7465-C006-BDC5-0E792B348AA8}"/>
              </a:ext>
            </a:extLst>
          </p:cNvPr>
          <p:cNvSpPr/>
          <p:nvPr/>
        </p:nvSpPr>
        <p:spPr bwMode="auto">
          <a:xfrm>
            <a:off x="1000677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F9E1B2D-2401-D743-533A-E28B5CB1A1A7}"/>
              </a:ext>
            </a:extLst>
          </p:cNvPr>
          <p:cNvSpPr/>
          <p:nvPr/>
        </p:nvSpPr>
        <p:spPr bwMode="auto">
          <a:xfrm>
            <a:off x="1009406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7D3E7FD-4373-7D42-7BDD-0DD9F729897A}"/>
              </a:ext>
            </a:extLst>
          </p:cNvPr>
          <p:cNvSpPr/>
          <p:nvPr/>
        </p:nvSpPr>
        <p:spPr bwMode="auto">
          <a:xfrm>
            <a:off x="1018136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9EF46FE-DB20-BF7A-ED41-75803568D7D4}"/>
              </a:ext>
            </a:extLst>
          </p:cNvPr>
          <p:cNvSpPr/>
          <p:nvPr/>
        </p:nvSpPr>
        <p:spPr bwMode="auto">
          <a:xfrm>
            <a:off x="1026866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2BD1B7E-1F01-40CB-EC81-28BE54E44EDE}"/>
              </a:ext>
            </a:extLst>
          </p:cNvPr>
          <p:cNvSpPr/>
          <p:nvPr/>
        </p:nvSpPr>
        <p:spPr bwMode="auto">
          <a:xfrm>
            <a:off x="10355958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130E2-6F92-0E5A-EB5A-B1A35831EE45}"/>
              </a:ext>
            </a:extLst>
          </p:cNvPr>
          <p:cNvSpPr/>
          <p:nvPr/>
        </p:nvSpPr>
        <p:spPr bwMode="auto">
          <a:xfrm>
            <a:off x="10443255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9F64AC0-2342-86BC-0CE8-E1538036768B}"/>
              </a:ext>
            </a:extLst>
          </p:cNvPr>
          <p:cNvSpPr/>
          <p:nvPr/>
        </p:nvSpPr>
        <p:spPr bwMode="auto">
          <a:xfrm>
            <a:off x="10530552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8BEB12-3654-9F6D-8C93-3F5311232282}"/>
              </a:ext>
            </a:extLst>
          </p:cNvPr>
          <p:cNvSpPr/>
          <p:nvPr/>
        </p:nvSpPr>
        <p:spPr bwMode="auto">
          <a:xfrm>
            <a:off x="10617849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BFE6739-200F-1F32-0615-344191996CAB}"/>
              </a:ext>
            </a:extLst>
          </p:cNvPr>
          <p:cNvSpPr/>
          <p:nvPr/>
        </p:nvSpPr>
        <p:spPr bwMode="auto">
          <a:xfrm>
            <a:off x="10705146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71AB49B-521A-4B6C-B60F-98AC887446F5}"/>
              </a:ext>
            </a:extLst>
          </p:cNvPr>
          <p:cNvSpPr/>
          <p:nvPr/>
        </p:nvSpPr>
        <p:spPr bwMode="auto">
          <a:xfrm>
            <a:off x="10792443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2E0D344-3684-90D4-FA76-558FFD8D5A41}"/>
              </a:ext>
            </a:extLst>
          </p:cNvPr>
          <p:cNvSpPr/>
          <p:nvPr/>
        </p:nvSpPr>
        <p:spPr bwMode="auto">
          <a:xfrm>
            <a:off x="10879740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42F6B23-43A6-75CA-1F5F-4E1906E4EA58}"/>
              </a:ext>
            </a:extLst>
          </p:cNvPr>
          <p:cNvSpPr/>
          <p:nvPr/>
        </p:nvSpPr>
        <p:spPr bwMode="auto">
          <a:xfrm>
            <a:off x="1096703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11FF831-EC35-00D8-77CA-0155DEC07634}"/>
              </a:ext>
            </a:extLst>
          </p:cNvPr>
          <p:cNvSpPr/>
          <p:nvPr/>
        </p:nvSpPr>
        <p:spPr bwMode="auto">
          <a:xfrm>
            <a:off x="11054334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86D2877-F1A4-31B6-4172-8EBDB5C7D80C}"/>
              </a:ext>
            </a:extLst>
          </p:cNvPr>
          <p:cNvSpPr/>
          <p:nvPr/>
        </p:nvSpPr>
        <p:spPr bwMode="auto">
          <a:xfrm>
            <a:off x="11141631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105E9D4-A3FF-E24F-96AE-3417F9730B1A}"/>
              </a:ext>
            </a:extLst>
          </p:cNvPr>
          <p:cNvSpPr/>
          <p:nvPr/>
        </p:nvSpPr>
        <p:spPr bwMode="auto">
          <a:xfrm>
            <a:off x="11228927" y="3786432"/>
            <a:ext cx="64008" cy="2304288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44D9A2-87B8-B525-28F8-CBDBA9E2B2E0}"/>
              </a:ext>
            </a:extLst>
          </p:cNvPr>
          <p:cNvCxnSpPr>
            <a:stCxn id="26" idx="3"/>
          </p:cNvCxnSpPr>
          <p:nvPr/>
        </p:nvCxnSpPr>
        <p:spPr bwMode="auto">
          <a:xfrm>
            <a:off x="1934586" y="3783541"/>
            <a:ext cx="942768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6B96C62-53E4-6281-BE0A-4E70A0FE9139}"/>
              </a:ext>
            </a:extLst>
          </p:cNvPr>
          <p:cNvGrpSpPr/>
          <p:nvPr/>
        </p:nvGrpSpPr>
        <p:grpSpPr>
          <a:xfrm>
            <a:off x="1934586" y="4941751"/>
            <a:ext cx="9440428" cy="930666"/>
            <a:chOff x="1934586" y="2512876"/>
            <a:chExt cx="9440428" cy="930666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B423583-874E-6171-4091-5FBE2E5AF244}"/>
                </a:ext>
              </a:extLst>
            </p:cNvPr>
            <p:cNvCxnSpPr/>
            <p:nvPr/>
          </p:nvCxnSpPr>
          <p:spPr bwMode="auto">
            <a:xfrm>
              <a:off x="1934586" y="3443542"/>
              <a:ext cx="9427681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8E5959D-0E35-7E5F-65D8-DB20F59E5334}"/>
                </a:ext>
              </a:extLst>
            </p:cNvPr>
            <p:cNvCxnSpPr/>
            <p:nvPr/>
          </p:nvCxnSpPr>
          <p:spPr bwMode="auto">
            <a:xfrm>
              <a:off x="1947333" y="2512876"/>
              <a:ext cx="9427681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Rectangle 46">
            <a:extLst>
              <a:ext uri="{FF2B5EF4-FFF2-40B4-BE49-F238E27FC236}">
                <a16:creationId xmlns:a16="http://schemas.microsoft.com/office/drawing/2014/main" id="{5BE6F346-B5D4-966E-6ADA-B671EACD3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526" y="3401408"/>
            <a:ext cx="1991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Anti-tumor Activity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2" name="Group 3">
            <a:extLst>
              <a:ext uri="{FF2B5EF4-FFF2-40B4-BE49-F238E27FC236}">
                <a16:creationId xmlns:a16="http://schemas.microsoft.com/office/drawing/2014/main" id="{A3DAD897-64E7-842A-DC57-A2843E8E7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35901"/>
              </p:ext>
            </p:extLst>
          </p:nvPr>
        </p:nvGraphicFramePr>
        <p:xfrm>
          <a:off x="8522721" y="1520560"/>
          <a:ext cx="3401424" cy="1795262"/>
        </p:xfrm>
        <a:graphic>
          <a:graphicData uri="http://schemas.openxmlformats.org/drawingml/2006/table">
            <a:tbl>
              <a:tblPr/>
              <a:tblGrid>
                <a:gridCol w="229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Pathologic Response, %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107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 (≤50%)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Major (≤10%)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Complete (0%)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Partial (10% to 50%)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 (≥50%)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6" name="Rectangle 145">
            <a:extLst>
              <a:ext uri="{FF2B5EF4-FFF2-40B4-BE49-F238E27FC236}">
                <a16:creationId xmlns:a16="http://schemas.microsoft.com/office/drawing/2014/main" id="{4F48E07F-2C5E-DA9C-457E-2A4D50F1547F}"/>
              </a:ext>
            </a:extLst>
          </p:cNvPr>
          <p:cNvSpPr/>
          <p:nvPr/>
        </p:nvSpPr>
        <p:spPr bwMode="auto">
          <a:xfrm>
            <a:off x="8520339" y="2220777"/>
            <a:ext cx="3391273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92B65A8-2D78-7481-47C8-1019642D6C7E}"/>
              </a:ext>
            </a:extLst>
          </p:cNvPr>
          <p:cNvSpPr txBox="1"/>
          <p:nvPr/>
        </p:nvSpPr>
        <p:spPr bwMode="auto">
          <a:xfrm>
            <a:off x="3023010" y="6392395"/>
            <a:ext cx="6100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*Safety endpoint met if 95% underwent timely surgery (&lt;2-wk delay).</a:t>
            </a:r>
          </a:p>
        </p:txBody>
      </p:sp>
    </p:spTree>
    <p:extLst>
      <p:ext uri="{BB962C8B-B14F-4D97-AF65-F5344CB8AC3E}">
        <p14:creationId xmlns:p14="http://schemas.microsoft.com/office/powerpoint/2010/main" val="133189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vobodat\Desktop\USA T+B+R 2014\IMG_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0"/>
            <a:ext cx="48769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5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33" y="80964"/>
            <a:ext cx="10687827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8128000" y="2244436"/>
            <a:ext cx="3583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Otázka:</a:t>
            </a:r>
          </a:p>
          <a:p>
            <a:r>
              <a:rPr lang="cs-CZ" sz="2800" b="1" dirty="0">
                <a:solidFill>
                  <a:srgbClr val="0070C0"/>
                </a:solidFill>
              </a:rPr>
              <a:t>Má podávání cílené léčby u </a:t>
            </a:r>
            <a:r>
              <a:rPr lang="cs-CZ" sz="2800" b="1" dirty="0" err="1">
                <a:solidFill>
                  <a:srgbClr val="0070C0"/>
                </a:solidFill>
              </a:rPr>
              <a:t>mCRC</a:t>
            </a:r>
            <a:r>
              <a:rPr lang="cs-CZ" sz="2800" b="1" dirty="0">
                <a:solidFill>
                  <a:srgbClr val="0070C0"/>
                </a:solidFill>
              </a:rPr>
              <a:t> nějaký význam ?</a:t>
            </a:r>
          </a:p>
        </p:txBody>
      </p:sp>
    </p:spTree>
    <p:extLst>
      <p:ext uri="{BB962C8B-B14F-4D97-AF65-F5344CB8AC3E}">
        <p14:creationId xmlns:p14="http://schemas.microsoft.com/office/powerpoint/2010/main" val="174421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477520"/>
            <a:ext cx="9613861" cy="1041789"/>
          </a:xfrm>
        </p:spPr>
        <p:txBody>
          <a:bodyPr/>
          <a:lstStyle/>
          <a:p>
            <a:r>
              <a:rPr lang="cs-CZ" dirty="0"/>
              <a:t>Kazuistika -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996828"/>
            <a:ext cx="9266382" cy="4148667"/>
          </a:xfrm>
        </p:spPr>
        <p:txBody>
          <a:bodyPr/>
          <a:lstStyle/>
          <a:p>
            <a:r>
              <a:rPr lang="cs-CZ" dirty="0"/>
              <a:t>Muž 57 let, KPS 90%</a:t>
            </a:r>
          </a:p>
          <a:p>
            <a:r>
              <a:rPr lang="cs-CZ" dirty="0"/>
              <a:t>Adenokarcinom </a:t>
            </a:r>
            <a:r>
              <a:rPr lang="cs-CZ" dirty="0" err="1"/>
              <a:t>rektosigmatu</a:t>
            </a:r>
            <a:r>
              <a:rPr lang="cs-CZ" dirty="0"/>
              <a:t>, po resekci v 4/08 zjištěno stádium pT3pN1M0, G2, V0, L1, uzliny 1/21</a:t>
            </a:r>
          </a:p>
          <a:p>
            <a:r>
              <a:rPr lang="cs-CZ" dirty="0"/>
              <a:t>CHT s </a:t>
            </a:r>
            <a:r>
              <a:rPr lang="cs-CZ" dirty="0" err="1"/>
              <a:t>oxali</a:t>
            </a:r>
            <a:r>
              <a:rPr lang="cs-CZ" dirty="0"/>
              <a:t>, pak meta jater po opakovaně měněných režimech, lokálně </a:t>
            </a:r>
            <a:r>
              <a:rPr lang="cs-CZ" dirty="0" err="1"/>
              <a:t>RFA+chemoembolizace</a:t>
            </a:r>
            <a:r>
              <a:rPr lang="cs-CZ" dirty="0"/>
              <a:t>, cíleně </a:t>
            </a:r>
            <a:r>
              <a:rPr lang="cs-CZ" dirty="0" err="1"/>
              <a:t>beva</a:t>
            </a:r>
            <a:r>
              <a:rPr lang="cs-CZ" dirty="0"/>
              <a:t> a později </a:t>
            </a:r>
            <a:r>
              <a:rPr lang="cs-CZ" dirty="0" err="1"/>
              <a:t>cetuximab</a:t>
            </a:r>
            <a:endParaRPr lang="cs-CZ" dirty="0"/>
          </a:p>
          <a:p>
            <a:r>
              <a:rPr lang="cs-CZ" dirty="0"/>
              <a:t>Jediným známým parametrem </a:t>
            </a:r>
            <a:r>
              <a:rPr lang="cs-CZ" u="sng" dirty="0"/>
              <a:t>KRAS WT</a:t>
            </a:r>
          </a:p>
        </p:txBody>
      </p:sp>
      <p:pic>
        <p:nvPicPr>
          <p:cNvPr id="4" name="Obrázek 3" descr="E:\Papulopustulózní exantém při Erbitux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8426" y="1"/>
            <a:ext cx="3003574" cy="244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E:\Rhagády při Erbitux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8426" y="4451927"/>
            <a:ext cx="2965440" cy="24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E:\SV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6" y="4895274"/>
            <a:ext cx="3074004" cy="189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41964" y="5624945"/>
            <a:ext cx="330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 MR jater se změnami po RFA a dalšími meta v okolí</a:t>
            </a:r>
          </a:p>
        </p:txBody>
      </p:sp>
      <p:sp>
        <p:nvSpPr>
          <p:cNvPr id="9" name="TextovéPole 8"/>
          <p:cNvSpPr txBox="1"/>
          <p:nvPr/>
        </p:nvSpPr>
        <p:spPr>
          <a:xfrm flipH="1">
            <a:off x="5661427" y="1219200"/>
            <a:ext cx="298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2009-2010</a:t>
            </a:r>
          </a:p>
        </p:txBody>
      </p:sp>
    </p:spTree>
    <p:extLst>
      <p:ext uri="{BB962C8B-B14F-4D97-AF65-F5344CB8AC3E}">
        <p14:creationId xmlns:p14="http://schemas.microsoft.com/office/powerpoint/2010/main" val="103109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008112"/>
          </a:xfrm>
        </p:spPr>
        <p:txBody>
          <a:bodyPr/>
          <a:lstStyle/>
          <a:p>
            <a:r>
              <a:rPr lang="cs-CZ" dirty="0"/>
              <a:t>Kazuistika – závěr  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235" y="1818640"/>
            <a:ext cx="10926542" cy="5039360"/>
          </a:xfrm>
        </p:spPr>
        <p:txBody>
          <a:bodyPr>
            <a:normAutofit/>
          </a:bodyPr>
          <a:lstStyle/>
          <a:p>
            <a:r>
              <a:rPr lang="cs-CZ" sz="2800" dirty="0"/>
              <a:t>Veškerá CHT bez efektu, vč. nových cytostatik</a:t>
            </a:r>
          </a:p>
          <a:p>
            <a:r>
              <a:rPr lang="cs-CZ" sz="2800" dirty="0"/>
              <a:t>Jedinou látkou, na kterou pac. odpověděl, byl </a:t>
            </a:r>
            <a:r>
              <a:rPr lang="cs-CZ" sz="2800" dirty="0" err="1"/>
              <a:t>cetuximab</a:t>
            </a:r>
            <a:endParaRPr lang="cs-CZ" sz="2800" dirty="0"/>
          </a:p>
          <a:p>
            <a:r>
              <a:rPr lang="cs-CZ" sz="2800" dirty="0"/>
              <a:t>Při </a:t>
            </a:r>
            <a:r>
              <a:rPr lang="cs-CZ" sz="2800" dirty="0" err="1"/>
              <a:t>relapsu</a:t>
            </a:r>
            <a:r>
              <a:rPr lang="cs-CZ" sz="2800" dirty="0"/>
              <a:t> není jiná léčebná eventualita</a:t>
            </a:r>
          </a:p>
          <a:p>
            <a:r>
              <a:rPr lang="cs-CZ" sz="2800" dirty="0">
                <a:solidFill>
                  <a:srgbClr val="0070C0"/>
                </a:solidFill>
              </a:rPr>
              <a:t>Cílená léčba má bezpochyby v terapii meta KRK své místo</a:t>
            </a:r>
            <a:r>
              <a:rPr lang="cs-CZ" sz="2800" dirty="0"/>
              <a:t>, ale:</a:t>
            </a:r>
          </a:p>
          <a:p>
            <a:r>
              <a:rPr lang="cs-CZ" sz="2800" dirty="0"/>
              <a:t>           nevíme, jakým způsobem funguje (např. EGFR ne, KRAS asi ne –NORDIC VII.)</a:t>
            </a:r>
          </a:p>
          <a:p>
            <a:r>
              <a:rPr lang="cs-CZ" sz="2800" dirty="0"/>
              <a:t>            dokážeme identifikovat skupinu vhodných nemocných ?</a:t>
            </a:r>
          </a:p>
          <a:p>
            <a:r>
              <a:rPr lang="cs-CZ" sz="2800" dirty="0"/>
              <a:t>            nejsou k dispozici prediktivní faktory</a:t>
            </a:r>
          </a:p>
        </p:txBody>
      </p:sp>
      <p:sp>
        <p:nvSpPr>
          <p:cNvPr id="4" name="Šipka doprava se zářezem 3"/>
          <p:cNvSpPr/>
          <p:nvPr/>
        </p:nvSpPr>
        <p:spPr>
          <a:xfrm>
            <a:off x="748223" y="3841465"/>
            <a:ext cx="978408" cy="4846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se zářezem 4"/>
          <p:cNvSpPr/>
          <p:nvPr/>
        </p:nvSpPr>
        <p:spPr>
          <a:xfrm>
            <a:off x="748223" y="4727431"/>
            <a:ext cx="978408" cy="4846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se zářezem 5"/>
          <p:cNvSpPr/>
          <p:nvPr/>
        </p:nvSpPr>
        <p:spPr>
          <a:xfrm>
            <a:off x="748223" y="5236039"/>
            <a:ext cx="978408" cy="48463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91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365760"/>
            <a:ext cx="9613861" cy="918095"/>
          </a:xfrm>
        </p:spPr>
        <p:txBody>
          <a:bodyPr>
            <a:normAutofit/>
          </a:bodyPr>
          <a:lstStyle/>
          <a:p>
            <a:r>
              <a:rPr lang="cs-CZ" dirty="0"/>
              <a:t>Realita dnešních 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564" y="1283855"/>
            <a:ext cx="11600872" cy="5403272"/>
          </a:xfrm>
        </p:spPr>
        <p:txBody>
          <a:bodyPr>
            <a:noAutofit/>
          </a:bodyPr>
          <a:lstStyle/>
          <a:p>
            <a:r>
              <a:rPr lang="cs-CZ" sz="1400" dirty="0"/>
              <a:t>Bioptické vyšetření 3.1.2024 14:51 Bioptická laboratoř </a:t>
            </a:r>
            <a:r>
              <a:rPr lang="cs-CZ" sz="1400" dirty="0" err="1"/>
              <a:t>Plzeń</a:t>
            </a:r>
            <a:r>
              <a:rPr lang="cs-CZ" sz="1400" dirty="0"/>
              <a:t>             Primární vzorek: tkáň ve formolu</a:t>
            </a:r>
          </a:p>
          <a:p>
            <a:r>
              <a:rPr lang="cs-CZ" sz="1400" dirty="0"/>
              <a:t>Vyšetření bylo zpracováno metodou v rozsahu akreditace dle SOP-01</a:t>
            </a:r>
          </a:p>
          <a:p>
            <a:r>
              <a:rPr lang="cs-CZ" sz="1400" dirty="0"/>
              <a:t>Obdrželi jsme Vaši žádost o molekulárně genetické vyšetření, toto provedeme a výsledek sdělíme obratem.           Genetické vyšetření č.24 319/2023</a:t>
            </a:r>
          </a:p>
          <a:p>
            <a:r>
              <a:rPr lang="cs-CZ" sz="1400" dirty="0"/>
              <a:t>- Izolace nukleových kyselin          Datum 21.12.2023.</a:t>
            </a:r>
          </a:p>
          <a:p>
            <a:r>
              <a:rPr lang="cs-CZ" sz="1400" dirty="0"/>
              <a:t>Izolace RNA byla provedena </a:t>
            </a:r>
            <a:r>
              <a:rPr lang="cs-CZ" sz="1400" dirty="0" err="1"/>
              <a:t>kitem</a:t>
            </a:r>
            <a:r>
              <a:rPr lang="cs-CZ" sz="1400" dirty="0"/>
              <a:t> Maxwell RSC RNA FFPE.  - </a:t>
            </a:r>
            <a:r>
              <a:rPr lang="cs-CZ" sz="1400" dirty="0" err="1"/>
              <a:t>FusionPlex</a:t>
            </a:r>
            <a:r>
              <a:rPr lang="cs-CZ" sz="1400" dirty="0"/>
              <a:t> </a:t>
            </a:r>
            <a:r>
              <a:rPr lang="cs-CZ" sz="1400" dirty="0" err="1"/>
              <a:t>Comprehensive</a:t>
            </a:r>
            <a:r>
              <a:rPr lang="cs-CZ" sz="1400" dirty="0"/>
              <a:t> </a:t>
            </a:r>
            <a:r>
              <a:rPr lang="cs-CZ" sz="1400" dirty="0" err="1"/>
              <a:t>Thyroid</a:t>
            </a:r>
            <a:r>
              <a:rPr lang="cs-CZ" sz="1400" dirty="0"/>
              <a:t> and </a:t>
            </a:r>
            <a:r>
              <a:rPr lang="cs-CZ" sz="1400" dirty="0" err="1"/>
              <a:t>Lung</a:t>
            </a:r>
            <a:r>
              <a:rPr lang="cs-CZ" sz="1400" dirty="0"/>
              <a:t> </a:t>
            </a:r>
            <a:r>
              <a:rPr lang="cs-CZ" sz="1400" dirty="0" err="1"/>
              <a:t>Kit</a:t>
            </a:r>
            <a:r>
              <a:rPr lang="cs-CZ" sz="1400" dirty="0"/>
              <a:t> (CTL)</a:t>
            </a:r>
          </a:p>
          <a:p>
            <a:r>
              <a:rPr lang="cs-CZ" sz="1400" dirty="0"/>
              <a:t>Detekce fúzních </a:t>
            </a:r>
            <a:r>
              <a:rPr lang="cs-CZ" sz="1400" dirty="0" err="1"/>
              <a:t>transkriptů</a:t>
            </a:r>
            <a:r>
              <a:rPr lang="cs-CZ" sz="1400" dirty="0"/>
              <a:t> a mutací pomocí </a:t>
            </a:r>
            <a:r>
              <a:rPr lang="cs-CZ" sz="1400" dirty="0" err="1"/>
              <a:t>kitu</a:t>
            </a:r>
            <a:r>
              <a:rPr lang="cs-CZ" sz="1400" dirty="0"/>
              <a:t> </a:t>
            </a:r>
            <a:r>
              <a:rPr lang="cs-CZ" sz="1400" dirty="0" err="1"/>
              <a:t>FusionPlex</a:t>
            </a:r>
            <a:r>
              <a:rPr lang="cs-CZ" sz="1400" dirty="0"/>
              <a:t> CTL </a:t>
            </a:r>
            <a:r>
              <a:rPr lang="cs-CZ" sz="1400" dirty="0" err="1"/>
              <a:t>Archer</a:t>
            </a:r>
            <a:r>
              <a:rPr lang="cs-CZ" sz="1400" dirty="0"/>
              <a:t> DX  (</a:t>
            </a:r>
            <a:r>
              <a:rPr lang="cs-CZ" sz="1400" b="1" dirty="0"/>
              <a:t>detekuje fúzní </a:t>
            </a:r>
            <a:r>
              <a:rPr lang="cs-CZ" sz="1400" b="1" dirty="0" err="1"/>
              <a:t>transkripty</a:t>
            </a:r>
            <a:r>
              <a:rPr lang="cs-CZ" sz="1400" b="1" dirty="0"/>
              <a:t> ve vybraných oblastech genů: ALK, AXL, BRAF, CCND1, EGFR, FGFR1, FGFR2, FGFR3, MET, NRG1, NTRK1, NTRK2, NTRK3, PPARG, RAF1, RET, ROS1, THADA </a:t>
            </a:r>
            <a:r>
              <a:rPr lang="cs-CZ" sz="1400" dirty="0"/>
              <a:t>a</a:t>
            </a:r>
          </a:p>
          <a:p>
            <a:r>
              <a:rPr lang="cs-CZ" sz="1400" b="1" dirty="0"/>
              <a:t>mutace v </a:t>
            </a:r>
            <a:r>
              <a:rPr lang="cs-CZ" sz="1400" b="1" dirty="0" err="1"/>
              <a:t>hotspot</a:t>
            </a:r>
            <a:r>
              <a:rPr lang="cs-CZ" sz="1400" b="1" dirty="0"/>
              <a:t> oblastech genů: AKT1, ALK, BRAF, CTNNB1, DDR2, EGFR, ERBB2, FGFR1, GNAS, HRAS, IDH1, IDH2, KRAS, MAP2K1, NRAS, PIK3CA, RET, ROS1</a:t>
            </a:r>
            <a:r>
              <a:rPr lang="cs-CZ" sz="1400" dirty="0"/>
              <a:t>) akreditovanou metodou dle SOP 22.* (v případě mutací reportovány pouze patogenní a pravděpodobně patogenní varianty)</a:t>
            </a:r>
          </a:p>
          <a:p>
            <a:r>
              <a:rPr lang="cs-CZ" sz="1400" dirty="0"/>
              <a:t>LOD pro fúzní </a:t>
            </a:r>
            <a:r>
              <a:rPr lang="cs-CZ" sz="1400" dirty="0" err="1"/>
              <a:t>transkripty</a:t>
            </a:r>
            <a:r>
              <a:rPr lang="cs-CZ" sz="1400" dirty="0"/>
              <a:t>: 3 </a:t>
            </a:r>
            <a:r>
              <a:rPr lang="cs-CZ" sz="1400" dirty="0" err="1"/>
              <a:t>unique</a:t>
            </a:r>
            <a:r>
              <a:rPr lang="cs-CZ" sz="1400" dirty="0"/>
              <a:t> </a:t>
            </a:r>
            <a:r>
              <a:rPr lang="cs-CZ" sz="1400" dirty="0" err="1"/>
              <a:t>starting</a:t>
            </a:r>
            <a:r>
              <a:rPr lang="cs-CZ" sz="1400" dirty="0"/>
              <a:t> </a:t>
            </a:r>
            <a:r>
              <a:rPr lang="cs-CZ" sz="1400" dirty="0" err="1"/>
              <a:t>sites</a:t>
            </a:r>
            <a:r>
              <a:rPr lang="cs-CZ" sz="1400" dirty="0"/>
              <a:t>, 5 </a:t>
            </a:r>
            <a:r>
              <a:rPr lang="cs-CZ" sz="1400" dirty="0" err="1"/>
              <a:t>unique</a:t>
            </a:r>
            <a:r>
              <a:rPr lang="cs-CZ" sz="1400" dirty="0"/>
              <a:t> </a:t>
            </a:r>
            <a:r>
              <a:rPr lang="cs-CZ" sz="1400" dirty="0" err="1"/>
              <a:t>reads</a:t>
            </a:r>
            <a:r>
              <a:rPr lang="cs-CZ" sz="1400" dirty="0"/>
              <a:t>. LOD pro varianty: 5%.</a:t>
            </a:r>
          </a:p>
          <a:p>
            <a:r>
              <a:rPr lang="cs-CZ" sz="1400" dirty="0"/>
              <a:t>Ve vyšetřovaném vzorku </a:t>
            </a:r>
            <a:r>
              <a:rPr lang="cs-CZ" sz="1400" u="sng" dirty="0"/>
              <a:t>NEPROKAZUJEME fúzi ani mutaci žádného z genů </a:t>
            </a:r>
            <a:r>
              <a:rPr lang="cs-CZ" sz="1400" dirty="0"/>
              <a:t>obsažených v </a:t>
            </a:r>
            <a:r>
              <a:rPr lang="cs-CZ" sz="1400" dirty="0" err="1"/>
              <a:t>kitu</a:t>
            </a:r>
            <a:r>
              <a:rPr lang="cs-CZ" sz="1400" dirty="0"/>
              <a:t> CTL.</a:t>
            </a:r>
          </a:p>
          <a:p>
            <a:r>
              <a:rPr lang="cs-CZ" sz="1400" dirty="0"/>
              <a:t> - </a:t>
            </a:r>
            <a:r>
              <a:rPr lang="cs-CZ" sz="1400" dirty="0" err="1"/>
              <a:t>TruSight</a:t>
            </a:r>
            <a:r>
              <a:rPr lang="cs-CZ" sz="1400" dirty="0"/>
              <a:t> </a:t>
            </a:r>
            <a:r>
              <a:rPr lang="cs-CZ" sz="1400" dirty="0" err="1"/>
              <a:t>Oncology</a:t>
            </a:r>
            <a:r>
              <a:rPr lang="cs-CZ" sz="1400" dirty="0"/>
              <a:t> 500 Panel  - DNA část</a:t>
            </a:r>
          </a:p>
          <a:p>
            <a:r>
              <a:rPr lang="cs-CZ" sz="1400" dirty="0"/>
              <a:t>Detekce somatických mutací v klinicky relevantních oblastech 523 genů NGS </a:t>
            </a:r>
            <a:r>
              <a:rPr lang="cs-CZ" sz="1400" dirty="0" err="1"/>
              <a:t>kitem</a:t>
            </a:r>
            <a:r>
              <a:rPr lang="cs-CZ" sz="1400" dirty="0"/>
              <a:t> </a:t>
            </a:r>
            <a:r>
              <a:rPr lang="cs-CZ" sz="1400" dirty="0" err="1"/>
              <a:t>TruSight</a:t>
            </a:r>
            <a:r>
              <a:rPr lang="cs-CZ" sz="1400" dirty="0"/>
              <a:t> </a:t>
            </a:r>
            <a:r>
              <a:rPr lang="cs-CZ" sz="1400" dirty="0" err="1"/>
              <a:t>Oncology</a:t>
            </a:r>
            <a:r>
              <a:rPr lang="cs-CZ" sz="1400" dirty="0"/>
              <a:t> 500 (</a:t>
            </a:r>
            <a:r>
              <a:rPr lang="cs-CZ" sz="1400" dirty="0" err="1"/>
              <a:t>Illumina</a:t>
            </a:r>
            <a:r>
              <a:rPr lang="cs-CZ" sz="1400" dirty="0"/>
              <a:t>). </a:t>
            </a:r>
            <a:r>
              <a:rPr lang="cs-CZ" sz="1400" dirty="0" err="1"/>
              <a:t>Kit</a:t>
            </a:r>
            <a:r>
              <a:rPr lang="cs-CZ" sz="1400" dirty="0"/>
              <a:t> také umožňuje </a:t>
            </a:r>
            <a:r>
              <a:rPr lang="cs-CZ" sz="1400" b="1" dirty="0"/>
              <a:t>detekci amplifikace v 59 vybraných genech, mutační nálože (TMB) a </a:t>
            </a:r>
            <a:r>
              <a:rPr lang="cs-CZ" sz="1400" b="1" dirty="0" err="1"/>
              <a:t>mikrosatelitní</a:t>
            </a:r>
            <a:r>
              <a:rPr lang="cs-CZ" sz="1400" b="1" dirty="0"/>
              <a:t> nestability (MSI). </a:t>
            </a:r>
            <a:r>
              <a:rPr lang="cs-CZ" sz="1400" dirty="0"/>
              <a:t>Metoda akreditována dle SOP 22.* LOD: 5% (reportovány pouze patogenní/pravděpodobně patogenní varianty)</a:t>
            </a:r>
          </a:p>
          <a:p>
            <a:r>
              <a:rPr lang="cs-CZ" sz="1400" dirty="0"/>
              <a:t>Ve vyšetřovaném vzorku </a:t>
            </a:r>
            <a:r>
              <a:rPr lang="cs-CZ" sz="1400" u="sng" dirty="0"/>
              <a:t>NEPROKAZUJEME klinicky významné mutace</a:t>
            </a:r>
            <a:r>
              <a:rPr lang="cs-CZ" sz="1400" dirty="0"/>
              <a:t>. </a:t>
            </a:r>
          </a:p>
          <a:p>
            <a:r>
              <a:rPr lang="cs-CZ" sz="1400" u="sng" dirty="0"/>
              <a:t>Prokazujeme NÍZKOU mutační nálož - (TMB: </a:t>
            </a:r>
            <a:r>
              <a:rPr lang="cs-CZ" sz="1400" u="sng" dirty="0" err="1"/>
              <a:t>Low</a:t>
            </a:r>
            <a:r>
              <a:rPr lang="cs-CZ" sz="1400" dirty="0"/>
              <a:t>; 0 </a:t>
            </a:r>
            <a:r>
              <a:rPr lang="cs-CZ" sz="1400" dirty="0" err="1"/>
              <a:t>mut</a:t>
            </a:r>
            <a:r>
              <a:rPr lang="cs-CZ" sz="1400" dirty="0"/>
              <a:t>/</a:t>
            </a:r>
            <a:r>
              <a:rPr lang="cs-CZ" sz="1400" dirty="0" err="1"/>
              <a:t>Mb</a:t>
            </a:r>
            <a:r>
              <a:rPr lang="cs-CZ" sz="1400" dirty="0"/>
              <a:t>).</a:t>
            </a:r>
          </a:p>
          <a:p>
            <a:r>
              <a:rPr lang="cs-CZ" sz="1400" u="sng" dirty="0"/>
              <a:t>Prokazujeme NÍZKOU </a:t>
            </a:r>
            <a:r>
              <a:rPr lang="cs-CZ" sz="1400" u="sng" dirty="0" err="1"/>
              <a:t>mikrosatelitní</a:t>
            </a:r>
            <a:r>
              <a:rPr lang="cs-CZ" sz="1400" u="sng" dirty="0"/>
              <a:t> nestabilitu (MSI-L</a:t>
            </a:r>
            <a:r>
              <a:rPr lang="cs-CZ" sz="1400" dirty="0"/>
              <a:t>; 1,37 % </a:t>
            </a:r>
            <a:r>
              <a:rPr lang="cs-CZ" sz="1400" dirty="0" err="1"/>
              <a:t>lokusů</a:t>
            </a:r>
            <a:r>
              <a:rPr lang="cs-CZ" sz="1400" dirty="0"/>
              <a:t>).</a:t>
            </a:r>
          </a:p>
          <a:p>
            <a:r>
              <a:rPr lang="cs-CZ" sz="1400" u="sng" dirty="0"/>
              <a:t>NEPROKAZUJEME klinicky významné amplifikace vyšetřovaných genech</a:t>
            </a:r>
            <a:r>
              <a:rPr lang="cs-CZ" sz="1400" dirty="0"/>
              <a:t>.</a:t>
            </a:r>
          </a:p>
          <a:p>
            <a:br>
              <a:rPr lang="cs-CZ" sz="1400" dirty="0"/>
            </a:b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2893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304800"/>
            <a:ext cx="9613861" cy="1127760"/>
          </a:xfrm>
        </p:spPr>
        <p:txBody>
          <a:bodyPr>
            <a:normAutofit/>
          </a:bodyPr>
          <a:lstStyle/>
          <a:p>
            <a:r>
              <a:rPr lang="cs-CZ" dirty="0" err="1"/>
              <a:t>Guidelines</a:t>
            </a:r>
            <a:r>
              <a:rPr lang="cs-CZ" dirty="0"/>
              <a:t> ESMO 2014 (= ČOS)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0727" y="1283854"/>
            <a:ext cx="9485746" cy="544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11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" y="-7359"/>
            <a:ext cx="6409891" cy="42006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19" y="518403"/>
            <a:ext cx="5938982" cy="31650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34" y="3230853"/>
            <a:ext cx="5580592" cy="36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1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9" y="120073"/>
            <a:ext cx="11794836" cy="66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65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369</TotalTime>
  <Words>1855</Words>
  <Application>Microsoft Office PowerPoint</Application>
  <PresentationFormat>Širokoúhlá obrazovka</PresentationFormat>
  <Paragraphs>339</Paragraphs>
  <Slides>23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Trebuchet MS</vt:lpstr>
      <vt:lpstr>Wingdings</vt:lpstr>
      <vt:lpstr>ヒラギノ角ゴ Pro W3</vt:lpstr>
      <vt:lpstr>Berlín</vt:lpstr>
      <vt:lpstr>1_Berlín</vt:lpstr>
      <vt:lpstr>Léčba CRC na základě více či méně obvyklých biomarkerů </vt:lpstr>
      <vt:lpstr>Okénko do historie</vt:lpstr>
      <vt:lpstr>Prezentace aplikace PowerPoint</vt:lpstr>
      <vt:lpstr>Kazuistika - charakteristika</vt:lpstr>
      <vt:lpstr>Kazuistika – závěr  2009</vt:lpstr>
      <vt:lpstr>Realita dnešních dní</vt:lpstr>
      <vt:lpstr>Guidelines ESMO 2014 (= ČOS)</vt:lpstr>
      <vt:lpstr>Prezentace aplikace PowerPoint</vt:lpstr>
      <vt:lpstr>Prezentace aplikace PowerPoint</vt:lpstr>
      <vt:lpstr>Key Biomarkers in GI Cancers</vt:lpstr>
      <vt:lpstr>What Influences Treatment Choices in mCRC?</vt:lpstr>
      <vt:lpstr>Guidelines for Biomarker-Based Treatment of mCRC</vt:lpstr>
      <vt:lpstr>Preferred Subsequent Therapy Based on Molecular Profile</vt:lpstr>
      <vt:lpstr>Recent Data With HER2-Targeted Regimens for mCRC</vt:lpstr>
      <vt:lpstr>NTRK Gene Fusions in GI Cancers: Rare but Actionable</vt:lpstr>
      <vt:lpstr>Larotrectinib in NTRK Fusion–Positive Cancers</vt:lpstr>
      <vt:lpstr>Targeting “Undruggable”: KRAS G12C Inhibitors for Advanced GI Cancers</vt:lpstr>
      <vt:lpstr>Locally Advanced Rectal Cancer</vt:lpstr>
      <vt:lpstr>Neoadjuvant Dostarlimab ± standard CRT and surgery in dMMR Stage II-III Rectal Cancer</vt:lpstr>
      <vt:lpstr>Neoadjuvant Dostarlimab ± Standard CRT and Surgery in dMMR Stage II-III Rectal Cancer: Outcomes</vt:lpstr>
      <vt:lpstr>NICHE-2: Neoadjuvant Nivolumab ± Ipilimumab in Locally Advanced dMMR Colon Cancer</vt:lpstr>
      <vt:lpstr>NICHE-2: Outcomes</vt:lpstr>
      <vt:lpstr>Prezentace aplikace PowerPoint</vt:lpstr>
    </vt:vector>
  </TitlesOfParts>
  <Company>Fakultní nemocnice Plzeň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CRC na základě více či méně obvyklých biomarkerů </dc:title>
  <dc:creator>Tomáš</dc:creator>
  <cp:lastModifiedBy>Tomáš Svoboda</cp:lastModifiedBy>
  <cp:revision>8</cp:revision>
  <dcterms:created xsi:type="dcterms:W3CDTF">2024-03-17T14:15:58Z</dcterms:created>
  <dcterms:modified xsi:type="dcterms:W3CDTF">2024-03-20T22:03:33Z</dcterms:modified>
</cp:coreProperties>
</file>